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2"/>
  </p:notesMasterIdLst>
  <p:sldIdLst>
    <p:sldId id="256" r:id="rId4"/>
    <p:sldId id="284" r:id="rId5"/>
    <p:sldId id="285" r:id="rId6"/>
    <p:sldId id="283" r:id="rId7"/>
    <p:sldId id="286" r:id="rId8"/>
    <p:sldId id="682" r:id="rId9"/>
    <p:sldId id="282" r:id="rId10"/>
    <p:sldId id="287" r:id="rId11"/>
    <p:sldId id="288" r:id="rId12"/>
    <p:sldId id="629" r:id="rId13"/>
    <p:sldId id="622" r:id="rId14"/>
    <p:sldId id="617" r:id="rId15"/>
    <p:sldId id="273" r:id="rId16"/>
    <p:sldId id="619" r:id="rId17"/>
    <p:sldId id="618" r:id="rId18"/>
    <p:sldId id="620" r:id="rId19"/>
    <p:sldId id="621" r:id="rId20"/>
    <p:sldId id="593" r:id="rId21"/>
    <p:sldId id="673" r:id="rId22"/>
    <p:sldId id="594" r:id="rId23"/>
    <p:sldId id="595" r:id="rId24"/>
    <p:sldId id="265" r:id="rId25"/>
    <p:sldId id="623" r:id="rId26"/>
    <p:sldId id="672" r:id="rId27"/>
    <p:sldId id="671" r:id="rId28"/>
    <p:sldId id="670" r:id="rId29"/>
    <p:sldId id="674" r:id="rId30"/>
    <p:sldId id="613" r:id="rId31"/>
    <p:sldId id="630" r:id="rId32"/>
    <p:sldId id="631" r:id="rId33"/>
    <p:sldId id="632" r:id="rId34"/>
    <p:sldId id="634" r:id="rId35"/>
    <p:sldId id="677" r:id="rId36"/>
    <p:sldId id="638" r:id="rId37"/>
    <p:sldId id="639" r:id="rId38"/>
    <p:sldId id="640" r:id="rId39"/>
    <p:sldId id="678" r:id="rId40"/>
    <p:sldId id="679" r:id="rId41"/>
    <p:sldId id="272" r:id="rId42"/>
    <p:sldId id="274" r:id="rId43"/>
    <p:sldId id="275" r:id="rId44"/>
    <p:sldId id="680" r:id="rId45"/>
    <p:sldId id="276" r:id="rId46"/>
    <p:sldId id="278" r:id="rId47"/>
    <p:sldId id="279" r:id="rId48"/>
    <p:sldId id="649" r:id="rId49"/>
    <p:sldId id="668" r:id="rId50"/>
    <p:sldId id="681" r:id="rId5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16" autoAdjust="0"/>
  </p:normalViewPr>
  <p:slideViewPr>
    <p:cSldViewPr snapToGrid="0">
      <p:cViewPr varScale="1">
        <p:scale>
          <a:sx n="70" d="100"/>
          <a:sy n="70" d="100"/>
        </p:scale>
        <p:origin x="4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2023. 09. 13.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99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notice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. </a:t>
            </a:r>
            <a:r>
              <a:rPr lang="hu-HU" dirty="0" err="1"/>
              <a:t>Yet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depend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9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F6DC1-FBE5-42DF-B494-2CE070AF1E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08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Azaz sejthették előre…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73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65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Hungarian</a:t>
            </a:r>
            <a:r>
              <a:rPr lang="hu-HU" dirty="0"/>
              <a:t> </a:t>
            </a:r>
            <a:r>
              <a:rPr lang="hu-HU" dirty="0" err="1"/>
              <a:t>Folk</a:t>
            </a:r>
            <a:r>
              <a:rPr lang="hu-HU" dirty="0"/>
              <a:t> </a:t>
            </a:r>
            <a:r>
              <a:rPr lang="hu-HU" dirty="0" err="1"/>
              <a:t>Tale</a:t>
            </a:r>
            <a:r>
              <a:rPr lang="hu-HU" dirty="0"/>
              <a:t>: The </a:t>
            </a:r>
            <a:r>
              <a:rPr lang="hu-HU" dirty="0" err="1"/>
              <a:t>Smart</a:t>
            </a:r>
            <a:r>
              <a:rPr lang="hu-HU" dirty="0"/>
              <a:t> </a:t>
            </a:r>
            <a:r>
              <a:rPr lang="hu-HU" dirty="0" err="1"/>
              <a:t>Daughter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Judge</a:t>
            </a:r>
            <a:endParaRPr lang="hu-HU" dirty="0"/>
          </a:p>
          <a:p>
            <a:r>
              <a:rPr lang="hu-HU" dirty="0" err="1"/>
              <a:t>Brough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and </a:t>
            </a:r>
            <a:r>
              <a:rPr lang="hu-HU" dirty="0" err="1"/>
              <a:t>not</a:t>
            </a:r>
            <a:r>
              <a:rPr lang="hu-HU" dirty="0"/>
              <a:t> –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time</a:t>
            </a:r>
            <a:endParaRPr lang="hu-HU" dirty="0"/>
          </a:p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50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1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8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92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creating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humans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method</a:t>
            </a:r>
            <a:r>
              <a:rPr lang="hu-HU" dirty="0"/>
              <a:t>, </a:t>
            </a:r>
            <a:r>
              <a:rPr lang="hu-HU" dirty="0" err="1"/>
              <a:t>perfected</a:t>
            </a:r>
            <a:r>
              <a:rPr lang="hu-HU" dirty="0"/>
              <a:t> over </a:t>
            </a:r>
            <a:r>
              <a:rPr lang="hu-HU" dirty="0" err="1"/>
              <a:t>million</a:t>
            </a:r>
            <a:r>
              <a:rPr lang="hu-HU" dirty="0"/>
              <a:t> </a:t>
            </a:r>
            <a:r>
              <a:rPr lang="hu-HU" dirty="0" err="1"/>
              <a:t>years</a:t>
            </a:r>
            <a:r>
              <a:rPr lang="hu-HU" dirty="0"/>
              <a:t>. </a:t>
            </a:r>
            <a:r>
              <a:rPr lang="hu-HU" b="0" i="1" dirty="0"/>
              <a:t>I </a:t>
            </a:r>
            <a:r>
              <a:rPr lang="hu-HU" b="0" i="1" dirty="0" err="1"/>
              <a:t>would</a:t>
            </a:r>
            <a:r>
              <a:rPr lang="hu-HU" b="0" i="1" dirty="0"/>
              <a:t> </a:t>
            </a:r>
            <a:r>
              <a:rPr lang="hu-HU" b="0" i="1" dirty="0" err="1"/>
              <a:t>say</a:t>
            </a:r>
            <a:r>
              <a:rPr lang="hu-HU" b="0" i="1" dirty="0"/>
              <a:t>, </a:t>
            </a:r>
            <a:r>
              <a:rPr lang="hu-HU" b="0" i="1" dirty="0" err="1"/>
              <a:t>well</a:t>
            </a:r>
            <a:r>
              <a:rPr lang="hu-HU" b="0" i="1" dirty="0"/>
              <a:t>, </a:t>
            </a:r>
            <a:r>
              <a:rPr lang="hu-HU" b="0" i="1" dirty="0" err="1"/>
              <a:t>it’s</a:t>
            </a:r>
            <a:r>
              <a:rPr lang="hu-HU" b="0" i="1" dirty="0"/>
              <a:t> </a:t>
            </a:r>
            <a:r>
              <a:rPr lang="hu-HU" b="0" i="1" dirty="0" err="1"/>
              <a:t>satisfactory</a:t>
            </a:r>
            <a:r>
              <a:rPr lang="hu-HU" b="0" i="1" dirty="0"/>
              <a:t>.</a:t>
            </a:r>
            <a:endParaRPr lang="hu-HU" b="0" i="1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17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2272F-7955-4A1B-87EF-E3E745D6A3D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13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 Cím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0867C236-3771-DC37-20EF-4E40D2125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5766" y="4826898"/>
            <a:ext cx="1100694" cy="17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351338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32DA9-CA69-4206-9F01-34D5002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9119" y="6247129"/>
            <a:ext cx="137822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0A4C7B-D0B1-45C8-B9C8-FB75D9EC1ED6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C99101-8484-49DB-8614-AA603623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3232" y="6245023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3919" y="6252877"/>
            <a:ext cx="1014454" cy="357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935D0D00-64F6-43E5-A09F-CE1A72DD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79350" y="6247424"/>
            <a:ext cx="137822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8101A5-A71D-4317-81F6-058B81CF5660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7FCAE8-AACD-454B-90DC-8E6F10DD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8626" y="624742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4476" y="6247424"/>
            <a:ext cx="1822174" cy="357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87CA6B5F-37D6-4D51-A799-1D3B7514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8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7450994-A704-40CC-B01C-B1774AC0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19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4E610F-7E0C-4CB7-BA19-9B3BCA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19CF3A-5793-4564-9AC3-B8FEB620E45D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893640-7157-4D03-A818-DB22C4C8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6D4D7463-2A34-486E-BCF9-A27B10856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FA980C-7B71-4F5D-8A4E-E4BC0DE9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5C7B884-8B2C-401B-8747-0C74C9A7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7D7F99-D7BC-4E63-B40A-601AF062F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B01CD74-AA88-45A3-B908-69F19513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AE6FD5-CFC7-4978-AFE8-23F917DB4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A3E8F33-6CD4-4843-BA1B-5CC9B4B0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443EC-6BA8-4B01-BE51-9FCAE2804A3D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1FCA56-1AE2-4681-AE04-664159A3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EFA7447-5A10-46E8-84E4-673C70A9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CF6FD5E7-623A-46C8-B4EF-B63CD055793E}"/>
              </a:ext>
            </a:extLst>
          </p:cNvPr>
          <p:cNvCxnSpPr/>
          <p:nvPr userDrawn="1"/>
        </p:nvCxnSpPr>
        <p:spPr>
          <a:xfrm>
            <a:off x="757931" y="1690688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8F267DC-2BDE-41CD-83BB-45AC4B1B8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FD60825-F818-4574-8400-344BD875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66B23D6-DC91-4CF7-920A-2BF9E53B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3FCC5-4A9D-41F8-88A4-37095F2C437D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CF7590-4130-41A4-894A-0E19A6C4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12250A-08C6-41F0-A2DB-2D2A9EC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663987F-CBC6-473E-80BA-72DC27A878C8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15802D4-9412-4F0F-9019-B2E1E438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Dátum helye 1">
            <a:extLst>
              <a:ext uri="{FF2B5EF4-FFF2-40B4-BE49-F238E27FC236}">
                <a16:creationId xmlns:a16="http://schemas.microsoft.com/office/drawing/2014/main" id="{D1CCCF1F-5E73-41A6-A0C3-A1DCCB67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C25D0F-CB04-474A-84D4-8518F81644B8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F8E3D-9690-4F1F-8133-5A82F497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579B50-EF8A-4354-9252-FE9D9255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95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B413-17FB-46F5-903B-56E267ED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4E35-8C28-4F81-A1B6-15267A7E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2A2A5-7AE9-42A8-9E7D-77B7D8F2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2219-0F84-493D-B889-949032D7EC7A}" type="datetime1">
              <a:rPr lang="hu-HU" smtClean="0"/>
              <a:t>2023. 09. 13.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39ED5-6788-4135-9E5E-F4B1D79C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3AE7F-23B0-45ED-83F0-56D595FE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D562D-7832-400C-8862-761BA3BF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8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30"/>
            <a:ext cx="10515600" cy="4254665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50830" indent="-342900">
              <a:buFont typeface="Arial" panose="020B0604020202020204" pitchFamily="34" charset="0"/>
              <a:buChar char="•"/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758759" indent="-342900">
              <a:buFont typeface="Arial" panose="020B0604020202020204" pitchFamily="34" charset="0"/>
              <a:buChar char="•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966689" indent="-34290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174617" indent="-3429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2464068" y="417222"/>
            <a:ext cx="7507247" cy="7209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500" b="1">
                <a:solidFill>
                  <a:srgbClr val="002060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3390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AE4D-6C77-41E0-890E-C0C1D69C61C3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ingwithtlc.com/2007/09/math-dice-games-for-addition-and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clipart.org/detail/189685/single-die-by-casino-189685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herlund.blogspot.com/2018/04/what-you-need-to-know-about-artificial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pring.org.uk/2011/12/why-people-secretly-fear-creative-ideas.ph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pring.org.uk/2011/12/why-people-secretly-fear-creative-ideas.ph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lgulyas@inf.elte.hu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gulyas@inf.elte.hu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3B6FC-0FE6-2801-4B77-150DD5C7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001838"/>
            <a:ext cx="8601854" cy="1879046"/>
          </a:xfrm>
        </p:spPr>
        <p:txBody>
          <a:bodyPr>
            <a:noAutofit/>
          </a:bodyPr>
          <a:lstStyle/>
          <a:p>
            <a:r>
              <a:rPr lang="hu-HU" sz="4800" dirty="0" err="1"/>
              <a:t>Introduction</a:t>
            </a:r>
            <a:r>
              <a:rPr lang="hu-HU" sz="4800" dirty="0"/>
              <a:t> </a:t>
            </a:r>
            <a:r>
              <a:rPr lang="hu-HU" sz="4800" dirty="0" err="1"/>
              <a:t>to</a:t>
            </a:r>
            <a:r>
              <a:rPr lang="hu-HU" sz="4800" dirty="0"/>
              <a:t> </a:t>
            </a:r>
            <a:br>
              <a:rPr lang="hu-HU" sz="4800" dirty="0"/>
            </a:br>
            <a:r>
              <a:rPr lang="hu-HU" sz="4800" dirty="0" err="1"/>
              <a:t>Machine</a:t>
            </a:r>
            <a:r>
              <a:rPr lang="hu-HU" sz="4800" dirty="0"/>
              <a:t> </a:t>
            </a:r>
            <a:r>
              <a:rPr lang="hu-HU" sz="4800" dirty="0" err="1"/>
              <a:t>Learning</a:t>
            </a:r>
            <a:endParaRPr lang="en-US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8A13AB7-7AF7-2107-67AA-13542F06C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Computer Science </a:t>
            </a:r>
            <a:r>
              <a:rPr lang="hu-HU" dirty="0" err="1"/>
              <a:t>BSc</a:t>
            </a:r>
            <a:endParaRPr lang="hu-HU" dirty="0"/>
          </a:p>
          <a:p>
            <a:r>
              <a:rPr lang="hu-HU" dirty="0" err="1"/>
              <a:t>Compulsory</a:t>
            </a:r>
            <a:r>
              <a:rPr lang="hu-HU" dirty="0"/>
              <a:t> </a:t>
            </a:r>
            <a:r>
              <a:rPr lang="hu-HU" dirty="0" err="1"/>
              <a:t>Electible</a:t>
            </a:r>
            <a:r>
              <a:rPr lang="hu-HU" dirty="0"/>
              <a:t> </a:t>
            </a:r>
            <a:r>
              <a:rPr lang="hu-HU" dirty="0" err="1"/>
              <a:t>Course</a:t>
            </a:r>
            <a:endParaRPr lang="hu-HU" dirty="0"/>
          </a:p>
          <a:p>
            <a:r>
              <a:rPr lang="hu-HU" dirty="0"/>
              <a:t>ELTE, </a:t>
            </a:r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1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74CA3AC7-D32F-4042-AF5C-482443F22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81462" y="2372519"/>
            <a:ext cx="4029075" cy="27051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1AC1E91-259B-F28D-E43E-22CCBC1B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Since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?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D1FC30D-4194-44F6-8CEB-D4FAFB33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95999" y="2259813"/>
            <a:ext cx="3600000" cy="3631304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035F044D-086B-3EB8-0FD5-24606903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737E8-43E8-4253-A10F-E080200611EB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9D629D-1DAD-DBD0-D956-735C3358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6F9169D-5D0E-689C-3F66-EA39EB20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465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A671F46-E035-F736-4D57-D07CA937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Founding</a:t>
            </a:r>
            <a:r>
              <a:rPr lang="hu-HU" dirty="0"/>
              <a:t> </a:t>
            </a:r>
            <a:r>
              <a:rPr lang="hu-HU" dirty="0" err="1"/>
              <a:t>Fathers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D5569E6-9831-B2D9-51CC-33CAFF894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0716" y="1597380"/>
            <a:ext cx="6730567" cy="4255377"/>
          </a:xfrm>
          <a:prstGeom prst="rect">
            <a:avLst/>
          </a:prstGeom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862B6A41-63B2-891E-7767-00578181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EB84-9EFE-4EEF-A8AD-2022A72FC556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42336505-E5BC-D930-7467-0AE7CA95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6AFBBC74-D217-3A55-AF9B-039156AC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870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65D5DC-31E9-18DE-ACB3-19BCBBD9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Old Research </a:t>
            </a:r>
            <a:r>
              <a:rPr lang="hu-HU" dirty="0" err="1"/>
              <a:t>Programme</a:t>
            </a:r>
            <a:br>
              <a:rPr lang="hu-HU" dirty="0"/>
            </a:br>
            <a:r>
              <a:rPr lang="hu-HU" sz="3100" dirty="0" err="1"/>
              <a:t>Any</a:t>
            </a:r>
            <a:r>
              <a:rPr lang="hu-HU" sz="3100" dirty="0"/>
              <a:t> </a:t>
            </a:r>
            <a:r>
              <a:rPr lang="hu-HU" sz="3100" dirty="0" err="1"/>
              <a:t>Success</a:t>
            </a:r>
            <a:r>
              <a:rPr lang="hu-HU" sz="3100" dirty="0"/>
              <a:t> </a:t>
            </a:r>
            <a:r>
              <a:rPr lang="hu-HU" sz="3100" dirty="0" err="1"/>
              <a:t>before</a:t>
            </a:r>
            <a:r>
              <a:rPr lang="hu-HU" sz="3100" dirty="0"/>
              <a:t> 2000?</a:t>
            </a:r>
          </a:p>
        </p:txBody>
      </p:sp>
      <p:sp>
        <p:nvSpPr>
          <p:cNvPr id="11" name="Dátum helye 10">
            <a:extLst>
              <a:ext uri="{FF2B5EF4-FFF2-40B4-BE49-F238E27FC236}">
                <a16:creationId xmlns:a16="http://schemas.microsoft.com/office/drawing/2014/main" id="{2E2D7C21-1F1B-4148-2656-392AC12C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B6013-F936-48C9-8E5E-F4E0E71110BD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12" name="Élőláb helye 11">
            <a:extLst>
              <a:ext uri="{FF2B5EF4-FFF2-40B4-BE49-F238E27FC236}">
                <a16:creationId xmlns:a16="http://schemas.microsoft.com/office/drawing/2014/main" id="{4E8D1B1E-67AD-BF83-3B9F-11CB374C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13" name="Dia számának helye 12">
            <a:extLst>
              <a:ext uri="{FF2B5EF4-FFF2-40B4-BE49-F238E27FC236}">
                <a16:creationId xmlns:a16="http://schemas.microsoft.com/office/drawing/2014/main" id="{F8FF6358-F92D-033B-96C7-D926802B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34EE6F10-D3F1-76E2-9BD7-E0853B53C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7853" y="1549400"/>
            <a:ext cx="6576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1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navigation">
            <a:extLst>
              <a:ext uri="{FF2B5EF4-FFF2-40B4-BE49-F238E27FC236}">
                <a16:creationId xmlns:a16="http://schemas.microsoft.com/office/drawing/2014/main" id="{C205F024-A819-445C-81C7-7047187A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257" y="1229402"/>
            <a:ext cx="5941068" cy="340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B4BBA15C-DB49-DBEA-E1C6-8D4228CD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‚Old’ </a:t>
            </a:r>
            <a:r>
              <a:rPr lang="hu-HU" dirty="0" err="1"/>
              <a:t>Results</a:t>
            </a:r>
            <a:r>
              <a:rPr lang="hu-HU" dirty="0"/>
              <a:t> of AI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7E1CD078-69D5-4231-A706-C2BB4ADA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60C9561-7A54-41A5-B056-1B04C813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247" y="3479058"/>
            <a:ext cx="4102964" cy="2731245"/>
          </a:xfrm>
          <a:prstGeom prst="rect">
            <a:avLst/>
          </a:prstGeom>
        </p:spPr>
      </p:pic>
      <p:pic>
        <p:nvPicPr>
          <p:cNvPr id="16" name="Kép 1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7EC2C05C-9606-40D4-B2F8-B2F078DC0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658" y="1959748"/>
            <a:ext cx="3271838" cy="2314575"/>
          </a:xfrm>
          <a:prstGeom prst="rect">
            <a:avLst/>
          </a:prstGeom>
        </p:spPr>
      </p:pic>
      <p:pic>
        <p:nvPicPr>
          <p:cNvPr id="14" name="Kép 13" descr="A képen személy, torta, férfi, beltéri látható&#10;&#10;A leírás nagyon megbízható">
            <a:extLst>
              <a:ext uri="{FF2B5EF4-FFF2-40B4-BE49-F238E27FC236}">
                <a16:creationId xmlns:a16="http://schemas.microsoft.com/office/drawing/2014/main" id="{138D79CF-3678-49CF-B077-FFE85F703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205" y="3669670"/>
            <a:ext cx="3263410" cy="1847566"/>
          </a:xfrm>
          <a:prstGeom prst="rect">
            <a:avLst/>
          </a:prstGeom>
        </p:spPr>
      </p:pic>
      <p:pic>
        <p:nvPicPr>
          <p:cNvPr id="12" name="Kép 11" descr="A képen beltéri, épület, padló, asztal látható&#10;&#10;A leírás teljesen megbízható">
            <a:extLst>
              <a:ext uri="{FF2B5EF4-FFF2-40B4-BE49-F238E27FC236}">
                <a16:creationId xmlns:a16="http://schemas.microsoft.com/office/drawing/2014/main" id="{58942F54-35EE-437F-835D-CF8F3CE2E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032" y="1399034"/>
            <a:ext cx="3286415" cy="2372835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537A4F1A-5842-4BD6-B001-779DC23F9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625" y="3602917"/>
            <a:ext cx="3129587" cy="2101621"/>
          </a:xfrm>
          <a:prstGeom prst="rect">
            <a:avLst/>
          </a:prstGeom>
        </p:spPr>
      </p:pic>
      <p:sp>
        <p:nvSpPr>
          <p:cNvPr id="9" name="Dátum helye 8">
            <a:extLst>
              <a:ext uri="{FF2B5EF4-FFF2-40B4-BE49-F238E27FC236}">
                <a16:creationId xmlns:a16="http://schemas.microsoft.com/office/drawing/2014/main" id="{0F2F61AF-7C64-EF70-C3B5-3808CD8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81D47-EF11-459B-B4C8-FB62C4CB8C1B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10" name="Élőláb helye 9">
            <a:extLst>
              <a:ext uri="{FF2B5EF4-FFF2-40B4-BE49-F238E27FC236}">
                <a16:creationId xmlns:a16="http://schemas.microsoft.com/office/drawing/2014/main" id="{4A237231-9529-D74A-9819-03FD0095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35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728EDA-40FF-3F0B-843D-BDC26F6C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</a:t>
            </a:r>
            <a:r>
              <a:rPr lang="hu-HU" dirty="0"/>
              <a:t>, </a:t>
            </a:r>
            <a:r>
              <a:rPr lang="hu-HU" dirty="0" err="1"/>
              <a:t>what</a:t>
            </a:r>
            <a:r>
              <a:rPr lang="hu-HU" dirty="0"/>
              <a:t> is AI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?</a:t>
            </a:r>
          </a:p>
        </p:txBody>
      </p:sp>
      <p:pic>
        <p:nvPicPr>
          <p:cNvPr id="5" name="Tartalom helye 4" descr="A képen természet, kültéri, égbolt, felhő látható&#10;&#10;A leírás teljesen megbízható">
            <a:extLst>
              <a:ext uri="{FF2B5EF4-FFF2-40B4-BE49-F238E27FC236}">
                <a16:creationId xmlns:a16="http://schemas.microsoft.com/office/drawing/2014/main" id="{C987D91F-BCCB-0016-630F-9B0D979AD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426" y="1640106"/>
            <a:ext cx="8317148" cy="4158575"/>
          </a:xfrm>
          <a:prstGeom prst="rect">
            <a:avLst/>
          </a:prstGeom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B6742B31-A134-BF11-025D-8E7BD3DE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74FB-BC98-4BF6-9D8C-8D9F431F5D78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767B9B6-0D15-BF95-D386-5822C476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4A242811-71DD-24D0-3FB6-DDE49720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884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29CD09-6E52-50C2-82BC-40125A0C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Moving</a:t>
            </a:r>
            <a:r>
              <a:rPr lang="hu-HU" dirty="0"/>
              <a:t> </a:t>
            </a:r>
            <a:r>
              <a:rPr lang="hu-HU" dirty="0" err="1"/>
              <a:t>Target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4343824-897A-A82A-14FB-00B38D1A0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1763" y="1549400"/>
            <a:ext cx="6568474" cy="4351338"/>
          </a:xfrm>
          <a:prstGeom prst="rect">
            <a:avLst/>
          </a:prstGeom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94AF5B7B-F243-90F1-C7DB-ACE10E82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8A10-34EE-486C-A39D-F223C5DF4A1F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20A67D-61D3-8BCB-D280-CAF76536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48EFD4D-CC9C-3265-8B27-20EBAC48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088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20F54-BDCE-CDD6-E851-D2A9B6E4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Intelligence</a:t>
            </a:r>
            <a:r>
              <a:rPr lang="hu-HU" dirty="0"/>
              <a:t>, BTW?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7A71700-A8C9-C3C9-BA29-DE59B5AC8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774467"/>
            <a:ext cx="4930209" cy="3711933"/>
          </a:xfrm>
          <a:prstGeom prst="rect">
            <a:avLst/>
          </a:prstGeo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5693A1-DB59-3622-6B13-F8332C2DF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 err="1"/>
              <a:t>Difficulty</a:t>
            </a:r>
            <a:r>
              <a:rPr lang="hu-HU" dirty="0"/>
              <a:t> of </a:t>
            </a:r>
            <a:r>
              <a:rPr lang="hu-HU" dirty="0" err="1"/>
              <a:t>defining</a:t>
            </a:r>
            <a:endParaRPr lang="hu-HU" dirty="0"/>
          </a:p>
          <a:p>
            <a:pPr lvl="1"/>
            <a:endParaRPr lang="hu-HU" dirty="0"/>
          </a:p>
          <a:p>
            <a:pPr lvl="1"/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– </a:t>
            </a:r>
            <a:r>
              <a:rPr lang="hu-HU" dirty="0" err="1"/>
              <a:t>humans</a:t>
            </a:r>
            <a:endParaRPr lang="hu-HU" dirty="0"/>
          </a:p>
          <a:p>
            <a:pPr lvl="1"/>
            <a:endParaRPr lang="hu-HU" dirty="0"/>
          </a:p>
          <a:p>
            <a:pPr lvl="1"/>
            <a:r>
              <a:rPr lang="hu-HU" dirty="0" err="1"/>
              <a:t>Cf</a:t>
            </a:r>
            <a:r>
              <a:rPr lang="hu-HU" dirty="0"/>
              <a:t>. </a:t>
            </a:r>
            <a:r>
              <a:rPr lang="hu-HU" dirty="0" err="1"/>
              <a:t>Animal</a:t>
            </a:r>
            <a:r>
              <a:rPr lang="hu-HU" dirty="0"/>
              <a:t> </a:t>
            </a:r>
            <a:r>
              <a:rPr lang="hu-HU" dirty="0" err="1"/>
              <a:t>cognition</a:t>
            </a:r>
            <a:endParaRPr lang="hu-HU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E0912C2-458B-34D7-43E6-F179981F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25258-9FC6-4748-9BA1-BD06C2A49CED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5A791D4-9BD1-BB86-B644-5EED6FE4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C88853-ED0F-9CFD-2E76-9423C5D9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894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5C53CA-B7E0-4E67-93BB-2D000E3D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could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of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possibilities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Problem</a:t>
            </a:r>
            <a:r>
              <a:rPr lang="hu-HU" dirty="0"/>
              <a:t> </a:t>
            </a:r>
            <a:r>
              <a:rPr lang="hu-HU" dirty="0" err="1"/>
              <a:t>solving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Helping</a:t>
            </a:r>
            <a:r>
              <a:rPr lang="hu-HU" dirty="0"/>
              <a:t> </a:t>
            </a:r>
            <a:r>
              <a:rPr lang="hu-HU" dirty="0" err="1"/>
              <a:t>humans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synthetic</a:t>
            </a:r>
            <a:r>
              <a:rPr lang="hu-HU" dirty="0"/>
              <a:t> </a:t>
            </a:r>
            <a:r>
              <a:rPr lang="hu-HU" dirty="0" err="1"/>
              <a:t>brain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Creation</a:t>
            </a:r>
            <a:r>
              <a:rPr lang="hu-HU" dirty="0"/>
              <a:t> of </a:t>
            </a:r>
            <a:r>
              <a:rPr lang="hu-HU" dirty="0" err="1"/>
              <a:t>synthetic</a:t>
            </a:r>
            <a:r>
              <a:rPr lang="hu-HU" dirty="0"/>
              <a:t> mind/</a:t>
            </a:r>
            <a:r>
              <a:rPr lang="hu-HU" dirty="0" err="1"/>
              <a:t>cognition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Creation</a:t>
            </a:r>
            <a:r>
              <a:rPr lang="hu-HU" dirty="0"/>
              <a:t> of a (</a:t>
            </a:r>
            <a:r>
              <a:rPr lang="hu-HU" dirty="0" err="1"/>
              <a:t>artificial</a:t>
            </a:r>
            <a:r>
              <a:rPr lang="hu-HU" dirty="0"/>
              <a:t>) human?</a:t>
            </a:r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0804684-635E-464A-9AFA-B72A7D9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17</a:t>
            </a:fld>
            <a:endParaRPr lang="en-US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82F14DA-EAE1-DB20-4681-6E8D393D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i="1" dirty="0" err="1"/>
              <a:t>goal</a:t>
            </a:r>
            <a:r>
              <a:rPr lang="hu-HU" dirty="0"/>
              <a:t> of AI?</a:t>
            </a:r>
          </a:p>
        </p:txBody>
      </p:sp>
      <p:pic>
        <p:nvPicPr>
          <p:cNvPr id="5" name="Kép 4" descr="A képen szöveg látható&#10;&#10;A leírás teljesen megbízható">
            <a:extLst>
              <a:ext uri="{FF2B5EF4-FFF2-40B4-BE49-F238E27FC236}">
                <a16:creationId xmlns:a16="http://schemas.microsoft.com/office/drawing/2014/main" id="{799C7578-5C81-4B2A-B1C2-154ACED5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05" y="2404182"/>
            <a:ext cx="3516878" cy="2640415"/>
          </a:xfrm>
          <a:prstGeom prst="rect">
            <a:avLst/>
          </a:prstGeom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256D5928-794C-FC55-52AD-C1246AB1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1E84-1668-4E2A-8262-492FC495491E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4141186-7686-461E-C368-4E2C115A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1417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3B19DC-779C-42FA-A0B0-61B50B84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hu-HU" sz="4400" b="1" dirty="0">
              <a:latin typeface="Titillium"/>
            </a:endParaRPr>
          </a:p>
          <a:p>
            <a:pPr algn="ctr"/>
            <a:endParaRPr lang="hu-HU" sz="4400" b="1" dirty="0">
              <a:latin typeface="Titillium"/>
            </a:endParaRPr>
          </a:p>
          <a:p>
            <a:pPr marL="0" indent="0" algn="ctr">
              <a:buNone/>
            </a:pPr>
            <a:r>
              <a:rPr lang="hu-HU" sz="4400" b="1" dirty="0" err="1">
                <a:latin typeface="Titillium"/>
              </a:rPr>
              <a:t>Machines</a:t>
            </a:r>
            <a:r>
              <a:rPr lang="hu-HU" sz="4400" b="1" dirty="0">
                <a:latin typeface="Titillium"/>
              </a:rPr>
              <a:t> + </a:t>
            </a:r>
            <a:r>
              <a:rPr lang="hu-HU" sz="4400" b="1" dirty="0" err="1">
                <a:latin typeface="Titillium"/>
              </a:rPr>
              <a:t>Digitalisation</a:t>
            </a:r>
            <a:r>
              <a:rPr lang="hu-HU" sz="4400" b="1" dirty="0">
                <a:latin typeface="Titillium"/>
              </a:rPr>
              <a:t> = „AI”</a:t>
            </a:r>
            <a:endParaRPr lang="en-GB" sz="4400" b="1" dirty="0">
              <a:latin typeface="Titillium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7A96D5F-029B-AD01-5FCA-D6446783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Digitalisation</a:t>
            </a:r>
            <a:r>
              <a:rPr lang="hu-HU" dirty="0"/>
              <a:t> ~ </a:t>
            </a:r>
            <a:r>
              <a:rPr lang="hu-HU" dirty="0" err="1"/>
              <a:t>Mechanisation</a:t>
            </a:r>
            <a:r>
              <a:rPr lang="hu-HU" dirty="0"/>
              <a:t> (21</a:t>
            </a:r>
            <a:r>
              <a:rPr lang="hu-HU" baseline="30000" dirty="0"/>
              <a:t>th</a:t>
            </a:r>
            <a:r>
              <a:rPr lang="hu-HU" dirty="0"/>
              <a:t> </a:t>
            </a:r>
            <a:r>
              <a:rPr lang="hu-HU" dirty="0" err="1"/>
              <a:t>Century</a:t>
            </a:r>
            <a:r>
              <a:rPr lang="hu-HU" dirty="0"/>
              <a:t>)</a:t>
            </a:r>
            <a:br>
              <a:rPr lang="en-GB" dirty="0"/>
            </a:b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FD91860-EE1D-56EC-4C0A-E11570BB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876C-2512-4FBC-B03E-6F3AA038289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F8B8ED4-4227-1927-0B27-452D6B2C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21937ED-54D1-E17A-8141-1A1EEA19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271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83D20D9-CB68-FA39-E567-45BD26DCA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u-HU" dirty="0" err="1"/>
              <a:t>It</a:t>
            </a:r>
            <a:r>
              <a:rPr lang="hu-HU" dirty="0"/>
              <a:t> is a </a:t>
            </a:r>
            <a:r>
              <a:rPr lang="hu-HU" dirty="0" err="1"/>
              <a:t>machine</a:t>
            </a:r>
            <a:endParaRPr lang="hu-HU" dirty="0"/>
          </a:p>
          <a:p>
            <a:pPr lvl="1">
              <a:lnSpc>
                <a:spcPct val="150000"/>
              </a:lnSpc>
            </a:pPr>
            <a:r>
              <a:rPr lang="hu-HU" dirty="0" err="1"/>
              <a:t>Created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humans</a:t>
            </a:r>
            <a:r>
              <a:rPr lang="hu-HU" dirty="0"/>
              <a:t> –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i="1" dirty="0" err="1"/>
              <a:t>better</a:t>
            </a:r>
            <a:r>
              <a:rPr lang="hu-HU" i="1" dirty="0"/>
              <a:t> </a:t>
            </a:r>
            <a:r>
              <a:rPr lang="hu-HU" i="1" dirty="0" err="1"/>
              <a:t>at</a:t>
            </a:r>
            <a:r>
              <a:rPr lang="hu-HU" i="1" dirty="0"/>
              <a:t> </a:t>
            </a:r>
            <a:r>
              <a:rPr lang="hu-HU" i="1" dirty="0" err="1"/>
              <a:t>something</a:t>
            </a:r>
            <a:r>
              <a:rPr lang="hu-HU" i="0" dirty="0"/>
              <a:t> (</a:t>
            </a:r>
            <a:r>
              <a:rPr lang="hu-HU" i="0" dirty="0" err="1"/>
              <a:t>than</a:t>
            </a:r>
            <a:r>
              <a:rPr lang="hu-HU" i="0" dirty="0"/>
              <a:t> </a:t>
            </a:r>
            <a:r>
              <a:rPr lang="hu-HU" i="0" dirty="0" err="1"/>
              <a:t>humans</a:t>
            </a:r>
            <a:r>
              <a:rPr lang="hu-HU" i="0" dirty="0"/>
              <a:t>)</a:t>
            </a:r>
          </a:p>
          <a:p>
            <a:pPr lvl="1">
              <a:lnSpc>
                <a:spcPct val="150000"/>
              </a:lnSpc>
            </a:pPr>
            <a:endParaRPr lang="hu-HU" dirty="0"/>
          </a:p>
          <a:p>
            <a:pPr lvl="1">
              <a:lnSpc>
                <a:spcPct val="150000"/>
              </a:lnSpc>
            </a:pPr>
            <a:r>
              <a:rPr lang="hu-HU" i="0" dirty="0" err="1"/>
              <a:t>Better</a:t>
            </a:r>
            <a:r>
              <a:rPr lang="hu-HU" i="0" dirty="0"/>
              <a:t> </a:t>
            </a:r>
            <a:r>
              <a:rPr lang="hu-HU" i="0" dirty="0" err="1"/>
              <a:t>as</a:t>
            </a:r>
            <a:r>
              <a:rPr lang="hu-HU" i="0" dirty="0"/>
              <a:t> in </a:t>
            </a:r>
            <a:r>
              <a:rPr lang="hu-HU" i="0" dirty="0" err="1"/>
              <a:t>faster</a:t>
            </a:r>
            <a:r>
              <a:rPr lang="hu-HU" i="0" dirty="0"/>
              <a:t>, </a:t>
            </a:r>
            <a:r>
              <a:rPr lang="hu-HU" i="0" dirty="0" err="1"/>
              <a:t>cheaper</a:t>
            </a:r>
            <a:r>
              <a:rPr lang="hu-HU" i="0" dirty="0"/>
              <a:t>, more </a:t>
            </a:r>
            <a:r>
              <a:rPr lang="hu-HU" i="0" dirty="0" err="1"/>
              <a:t>precise</a:t>
            </a:r>
            <a:r>
              <a:rPr lang="hu-HU" i="0" dirty="0"/>
              <a:t>, etc.</a:t>
            </a:r>
            <a:br>
              <a:rPr lang="hu-HU" i="0" dirty="0"/>
            </a:br>
            <a:endParaRPr lang="hu-HU" i="0" dirty="0"/>
          </a:p>
          <a:p>
            <a:pPr lvl="1">
              <a:lnSpc>
                <a:spcPct val="150000"/>
              </a:lnSpc>
            </a:pPr>
            <a:r>
              <a:rPr lang="hu-HU" i="0" dirty="0" err="1"/>
              <a:t>Cf</a:t>
            </a:r>
            <a:r>
              <a:rPr lang="hu-HU" i="0" dirty="0"/>
              <a:t>. </a:t>
            </a:r>
            <a:r>
              <a:rPr lang="hu-HU" i="0" dirty="0" err="1"/>
              <a:t>Sewing</a:t>
            </a:r>
            <a:r>
              <a:rPr lang="hu-HU" i="0" dirty="0"/>
              <a:t> </a:t>
            </a:r>
            <a:r>
              <a:rPr lang="hu-HU" i="0" dirty="0" err="1"/>
              <a:t>machine</a:t>
            </a:r>
            <a:endParaRPr lang="hu-HU" dirty="0"/>
          </a:p>
          <a:p>
            <a:pPr marL="0" indent="0">
              <a:lnSpc>
                <a:spcPct val="150000"/>
              </a:lnSpc>
              <a:buNone/>
            </a:pP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3E6CA4-C89D-ADE1-02AC-E7514ABC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B9191-7A75-4C9A-9A09-6E5796F1D0C0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14102E4-E637-9328-90A7-6AB7D1B0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46F6846-52FE-2B1B-32CE-CBE4EE53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C77ECD9-1EFC-AFE2-A2E2-329F78B4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AI is </a:t>
            </a:r>
            <a:r>
              <a:rPr lang="hu-HU" dirty="0" err="1"/>
              <a:t>not</a:t>
            </a:r>
            <a:r>
              <a:rPr lang="hu-HU" dirty="0"/>
              <a:t> a </a:t>
            </a:r>
            <a:r>
              <a:rPr lang="hu-HU" dirty="0" err="1"/>
              <a:t>miracle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895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3E1874F4-8061-1377-AD84-475109A1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56E4-EDD2-4541-BA86-22CAE18D8859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096B6B5-C908-62DA-D215-CCD6CF32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FC7B594-296F-F843-9231-25144F4BD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A02DD499-0A26-40FF-ECAC-522C4D6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Logistics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E7C1D56D-7064-78AB-55D9-727CF6FB9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917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3B19DC-779C-42FA-A0B0-61B50B84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4400" b="1" dirty="0" err="1">
                <a:latin typeface="Titillium"/>
              </a:rPr>
              <a:t>Machines</a:t>
            </a:r>
            <a:r>
              <a:rPr lang="hu-HU" sz="4400" b="1" dirty="0">
                <a:latin typeface="Titillium"/>
              </a:rPr>
              <a:t> + </a:t>
            </a:r>
            <a:r>
              <a:rPr lang="hu-HU" sz="4400" b="1" dirty="0" err="1">
                <a:latin typeface="Titillium"/>
              </a:rPr>
              <a:t>Digitalisation</a:t>
            </a:r>
            <a:r>
              <a:rPr lang="hu-HU" sz="4400" b="1" dirty="0">
                <a:latin typeface="Titillium"/>
              </a:rPr>
              <a:t> = „AI”</a:t>
            </a:r>
            <a:endParaRPr lang="en-GB" sz="4400" b="1" dirty="0">
              <a:latin typeface="Titillium"/>
            </a:endParaRPr>
          </a:p>
          <a:p>
            <a:pPr marL="0" indent="0" algn="ctr">
              <a:buNone/>
            </a:pPr>
            <a:endParaRPr lang="en-GB" sz="4400" b="1" dirty="0">
              <a:latin typeface="Titillium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3DC2C60-C914-115D-2908-92F378EE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Digitalisation</a:t>
            </a:r>
            <a:r>
              <a:rPr lang="hu-HU" dirty="0"/>
              <a:t> ~ </a:t>
            </a:r>
            <a:r>
              <a:rPr lang="hu-HU" dirty="0" err="1"/>
              <a:t>Mechanisation</a:t>
            </a:r>
            <a:r>
              <a:rPr lang="hu-HU" dirty="0"/>
              <a:t> (21</a:t>
            </a:r>
            <a:r>
              <a:rPr lang="hu-HU" baseline="30000" dirty="0"/>
              <a:t>th</a:t>
            </a:r>
            <a:r>
              <a:rPr lang="hu-HU" dirty="0"/>
              <a:t> </a:t>
            </a:r>
            <a:r>
              <a:rPr lang="hu-HU" dirty="0" err="1"/>
              <a:t>Century</a:t>
            </a:r>
            <a:r>
              <a:rPr lang="hu-HU" dirty="0"/>
              <a:t>)</a:t>
            </a:r>
            <a:br>
              <a:rPr lang="en-GB" dirty="0"/>
            </a:br>
            <a:endParaRPr lang="hu-HU" dirty="0"/>
          </a:p>
        </p:txBody>
      </p:sp>
      <p:pic>
        <p:nvPicPr>
          <p:cNvPr id="5" name="Tartalom helye 10">
            <a:extLst>
              <a:ext uri="{FF2B5EF4-FFF2-40B4-BE49-F238E27FC236}">
                <a16:creationId xmlns:a16="http://schemas.microsoft.com/office/drawing/2014/main" id="{565BBB42-CD8C-4DBA-9346-E7CA29B6F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600" b="5400"/>
          <a:stretch/>
        </p:blipFill>
        <p:spPr>
          <a:xfrm>
            <a:off x="2775881" y="2315552"/>
            <a:ext cx="6480000" cy="3645001"/>
          </a:xfrm>
          <a:prstGeom prst="rect">
            <a:avLst/>
          </a:prstGeom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CFBC2996-DD93-DE27-909E-BBA6EC51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A238C-0242-4016-B700-662398DBD7C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0C9CDC5-C127-EA7E-DE0F-1F29AF1C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E864D76-FB67-CBB9-A1D4-DDDFC4BC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0033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3B19DC-779C-42FA-A0B0-61B50B84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4400" b="1" dirty="0" err="1">
                <a:latin typeface="Titillium"/>
              </a:rPr>
              <a:t>Machines</a:t>
            </a:r>
            <a:r>
              <a:rPr lang="hu-HU" sz="4400" b="1" dirty="0">
                <a:latin typeface="Titillium"/>
              </a:rPr>
              <a:t> + </a:t>
            </a:r>
            <a:r>
              <a:rPr lang="hu-HU" sz="4400" b="1" dirty="0" err="1">
                <a:latin typeface="Titillium"/>
              </a:rPr>
              <a:t>Digitalisation</a:t>
            </a:r>
            <a:r>
              <a:rPr lang="hu-HU" sz="4400" b="1" dirty="0">
                <a:latin typeface="Titillium"/>
              </a:rPr>
              <a:t> = „AI”</a:t>
            </a:r>
            <a:endParaRPr lang="en-GB" sz="4400" b="1" dirty="0">
              <a:latin typeface="Titillium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71CC8C1-9FBF-4B06-2BE9-0F9A7B93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Digitalisation</a:t>
            </a:r>
            <a:r>
              <a:rPr lang="hu-HU" dirty="0"/>
              <a:t> ~ </a:t>
            </a:r>
            <a:r>
              <a:rPr lang="hu-HU" dirty="0" err="1"/>
              <a:t>Mechanisation</a:t>
            </a:r>
            <a:r>
              <a:rPr lang="hu-HU" dirty="0"/>
              <a:t> (21</a:t>
            </a:r>
            <a:r>
              <a:rPr lang="hu-HU" baseline="30000" dirty="0"/>
              <a:t>th</a:t>
            </a:r>
            <a:r>
              <a:rPr lang="hu-HU" dirty="0"/>
              <a:t> </a:t>
            </a:r>
            <a:r>
              <a:rPr lang="hu-HU" dirty="0" err="1"/>
              <a:t>Century</a:t>
            </a:r>
            <a:r>
              <a:rPr lang="hu-HU" dirty="0"/>
              <a:t>)</a:t>
            </a:r>
            <a:br>
              <a:rPr lang="en-GB" dirty="0"/>
            </a:b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0F0885C-CD77-4B3E-AF7C-79DCBBB8A3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77" y="2153937"/>
            <a:ext cx="5737447" cy="3816000"/>
          </a:xfrm>
          <a:prstGeom prst="rect">
            <a:avLst/>
          </a:prstGeom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71A5A19D-FB04-A5C5-9FE0-08BF259F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EF94-899B-41FE-ADCF-D8F229C90D08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AF4C5CE-AEDB-076D-AC57-C3AC7CFA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9F0F26F-D4D3-7E3C-DE97-9568FE04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603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B17-06FD-4E4D-BAB6-77CD046B4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dirty="0"/>
              <a:t>AI is </a:t>
            </a:r>
            <a:r>
              <a:rPr lang="hu-HU" dirty="0" err="1"/>
              <a:t>tomorrow’s</a:t>
            </a:r>
            <a:r>
              <a:rPr lang="hu-HU" dirty="0"/>
              <a:t> </a:t>
            </a:r>
            <a:r>
              <a:rPr lang="hu-HU" dirty="0" err="1"/>
              <a:t>computing</a:t>
            </a:r>
            <a:endParaRPr lang="hu-HU" dirty="0"/>
          </a:p>
          <a:p>
            <a:pPr marL="457200" lvl="1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Today’s</a:t>
            </a:r>
            <a:r>
              <a:rPr lang="hu-HU" dirty="0"/>
              <a:t> </a:t>
            </a:r>
            <a:r>
              <a:rPr lang="hu-HU" dirty="0" err="1"/>
              <a:t>computing</a:t>
            </a:r>
            <a:r>
              <a:rPr lang="hu-HU" dirty="0"/>
              <a:t> is </a:t>
            </a:r>
            <a:r>
              <a:rPr lang="hu-HU" dirty="0" err="1"/>
              <a:t>yesterday’s</a:t>
            </a:r>
            <a:r>
              <a:rPr lang="hu-HU" dirty="0"/>
              <a:t> AI</a:t>
            </a:r>
          </a:p>
          <a:p>
            <a:pPr lvl="1"/>
            <a:r>
              <a:rPr lang="hu-HU" dirty="0"/>
              <a:t>In our </a:t>
            </a:r>
            <a:r>
              <a:rPr lang="hu-HU" dirty="0" err="1"/>
              <a:t>phones</a:t>
            </a:r>
            <a:r>
              <a:rPr lang="hu-HU" dirty="0"/>
              <a:t>, </a:t>
            </a:r>
          </a:p>
          <a:p>
            <a:pPr lvl="1"/>
            <a:r>
              <a:rPr lang="hu-HU" dirty="0"/>
              <a:t>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, </a:t>
            </a:r>
          </a:p>
          <a:p>
            <a:pPr lvl="1"/>
            <a:r>
              <a:rPr lang="hu-HU" dirty="0"/>
              <a:t>In </a:t>
            </a:r>
            <a:r>
              <a:rPr lang="hu-HU" dirty="0" err="1"/>
              <a:t>IoT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7ED19-E235-4AD9-B706-C4C1847E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AI? – A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Conclusion</a:t>
            </a:r>
            <a:endParaRPr lang="en-GB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109EAFD-AF78-FD57-CCF6-21C533D5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C6AE-2E4D-4EDC-81C3-638FA29B75F9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D04BC57-1007-0692-F2B4-B69D57DA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0B45FB-218F-7D15-C7A2-8852CAE0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08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5CA448F4-E943-D46A-8566-8E7E084D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Distinctions</a:t>
            </a:r>
            <a:endParaRPr lang="hu-HU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5C53CA-B7E0-4E67-93BB-2D000E3DD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7150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hu-HU" dirty="0" err="1"/>
              <a:t>Narrow</a:t>
            </a:r>
            <a:r>
              <a:rPr lang="hu-HU" dirty="0"/>
              <a:t> AI</a:t>
            </a:r>
          </a:p>
          <a:p>
            <a:pPr lvl="1">
              <a:lnSpc>
                <a:spcPct val="120000"/>
              </a:lnSpc>
            </a:pP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match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surpass</a:t>
            </a:r>
            <a:r>
              <a:rPr lang="hu-HU" dirty="0"/>
              <a:t>) human performance</a:t>
            </a:r>
          </a:p>
          <a:p>
            <a:pPr lvl="1">
              <a:lnSpc>
                <a:spcPct val="120000"/>
              </a:lnSpc>
            </a:pPr>
            <a:r>
              <a:rPr lang="hu-HU" dirty="0"/>
              <a:t>In a </a:t>
            </a:r>
            <a:r>
              <a:rPr lang="hu-HU" dirty="0" err="1"/>
              <a:t>given</a:t>
            </a:r>
            <a:r>
              <a:rPr lang="hu-HU" dirty="0"/>
              <a:t> (</a:t>
            </a:r>
            <a:r>
              <a:rPr lang="hu-HU" dirty="0" err="1"/>
              <a:t>narrow</a:t>
            </a:r>
            <a:r>
              <a:rPr lang="hu-HU" dirty="0"/>
              <a:t>) </a:t>
            </a:r>
            <a:r>
              <a:rPr lang="hu-HU" dirty="0" err="1"/>
              <a:t>domain</a:t>
            </a:r>
            <a:endParaRPr lang="hu-HU" dirty="0"/>
          </a:p>
          <a:p>
            <a:pPr lvl="2">
              <a:lnSpc>
                <a:spcPct val="120000"/>
              </a:lnSpc>
            </a:pPr>
            <a:r>
              <a:rPr lang="hu-HU" dirty="0" err="1"/>
              <a:t>At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task</a:t>
            </a:r>
            <a:endParaRPr lang="hu-HU" dirty="0"/>
          </a:p>
          <a:p>
            <a:pPr lvl="2">
              <a:lnSpc>
                <a:spcPct val="120000"/>
              </a:lnSpc>
            </a:pPr>
            <a:endParaRPr lang="hu-HU" dirty="0"/>
          </a:p>
          <a:p>
            <a:pPr>
              <a:lnSpc>
                <a:spcPct val="120000"/>
              </a:lnSpc>
            </a:pPr>
            <a:r>
              <a:rPr lang="hu-HU" dirty="0" err="1"/>
              <a:t>Artificial</a:t>
            </a:r>
            <a:r>
              <a:rPr lang="hu-HU" dirty="0"/>
              <a:t> General </a:t>
            </a:r>
            <a:r>
              <a:rPr lang="hu-HU" dirty="0" err="1"/>
              <a:t>Intelligence</a:t>
            </a:r>
            <a:r>
              <a:rPr lang="hu-HU" dirty="0"/>
              <a:t> (AGI)</a:t>
            </a:r>
          </a:p>
          <a:p>
            <a:pPr lvl="1">
              <a:lnSpc>
                <a:spcPct val="120000"/>
              </a:lnSpc>
            </a:pPr>
            <a:r>
              <a:rPr lang="hu-HU" dirty="0" err="1"/>
              <a:t>Can</a:t>
            </a:r>
            <a:r>
              <a:rPr lang="hu-HU" dirty="0"/>
              <a:t> (</a:t>
            </a: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) </a:t>
            </a:r>
            <a:r>
              <a:rPr lang="hu-HU" dirty="0" err="1"/>
              <a:t>match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surpass</a:t>
            </a:r>
            <a:r>
              <a:rPr lang="hu-HU" dirty="0"/>
              <a:t>) human performance </a:t>
            </a:r>
          </a:p>
          <a:p>
            <a:pPr lvl="1">
              <a:lnSpc>
                <a:spcPct val="120000"/>
              </a:lnSpc>
            </a:pPr>
            <a:r>
              <a:rPr lang="hu-HU" dirty="0"/>
              <a:t>In </a:t>
            </a:r>
            <a:r>
              <a:rPr lang="hu-HU" i="1" dirty="0" err="1"/>
              <a:t>any</a:t>
            </a:r>
            <a:r>
              <a:rPr lang="hu-HU" i="1" dirty="0"/>
              <a:t> </a:t>
            </a:r>
            <a:r>
              <a:rPr lang="hu-HU" dirty="0" err="1"/>
              <a:t>intellectual</a:t>
            </a:r>
            <a:r>
              <a:rPr lang="hu-HU" dirty="0"/>
              <a:t> </a:t>
            </a:r>
            <a:r>
              <a:rPr lang="hu-HU" dirty="0" err="1"/>
              <a:t>task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humans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animals</a:t>
            </a:r>
            <a:r>
              <a:rPr lang="hu-HU" dirty="0"/>
              <a:t>)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perfoms</a:t>
            </a:r>
            <a:endParaRPr lang="hu-HU" dirty="0"/>
          </a:p>
          <a:p>
            <a:pPr>
              <a:lnSpc>
                <a:spcPct val="120000"/>
              </a:lnSpc>
            </a:pPr>
            <a:endParaRPr lang="hu-HU" dirty="0"/>
          </a:p>
          <a:p>
            <a:pPr lvl="1">
              <a:lnSpc>
                <a:spcPct val="120000"/>
              </a:lnSpc>
            </a:pP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0804684-635E-464A-9AFA-B72A7D9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23</a:t>
            </a:fld>
            <a:endParaRPr lang="en-US"/>
          </a:p>
        </p:txBody>
      </p:sp>
      <p:pic>
        <p:nvPicPr>
          <p:cNvPr id="8" name="Tartalom helye 5">
            <a:extLst>
              <a:ext uri="{FF2B5EF4-FFF2-40B4-BE49-F238E27FC236}">
                <a16:creationId xmlns:a16="http://schemas.microsoft.com/office/drawing/2014/main" id="{9A31D149-139A-571E-E0D8-6935836BA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56" r="39202" b="1"/>
          <a:stretch/>
        </p:blipFill>
        <p:spPr>
          <a:xfrm>
            <a:off x="6892755" y="1693089"/>
            <a:ext cx="3740490" cy="4063959"/>
          </a:xfrm>
          <a:prstGeom prst="rect">
            <a:avLst/>
          </a:prstGeom>
        </p:spPr>
      </p:pic>
      <p:sp>
        <p:nvSpPr>
          <p:cNvPr id="9" name="Dátum helye 8">
            <a:extLst>
              <a:ext uri="{FF2B5EF4-FFF2-40B4-BE49-F238E27FC236}">
                <a16:creationId xmlns:a16="http://schemas.microsoft.com/office/drawing/2014/main" id="{89475A24-A3A3-D39E-6A42-76534828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D6AD9-BF69-46D0-BC49-8EB6817ECE7F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10" name="Élőláb helye 9">
            <a:extLst>
              <a:ext uri="{FF2B5EF4-FFF2-40B4-BE49-F238E27FC236}">
                <a16:creationId xmlns:a16="http://schemas.microsoft.com/office/drawing/2014/main" id="{79D139CA-475E-9F52-F769-663C1917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8390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5CA448F4-E943-D46A-8566-8E7E084D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Distinctions</a:t>
            </a:r>
            <a:endParaRPr lang="hu-HU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5C53CA-B7E0-4E67-93BB-2D000E3DD8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hu-HU" dirty="0" err="1"/>
              <a:t>Narrow</a:t>
            </a:r>
            <a:r>
              <a:rPr lang="hu-HU" dirty="0"/>
              <a:t> AI</a:t>
            </a:r>
          </a:p>
          <a:p>
            <a:pPr lvl="1">
              <a:lnSpc>
                <a:spcPct val="120000"/>
              </a:lnSpc>
            </a:pP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match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surpass</a:t>
            </a:r>
            <a:r>
              <a:rPr lang="hu-HU" dirty="0"/>
              <a:t>) human performance</a:t>
            </a:r>
          </a:p>
          <a:p>
            <a:pPr lvl="1">
              <a:lnSpc>
                <a:spcPct val="120000"/>
              </a:lnSpc>
            </a:pPr>
            <a:r>
              <a:rPr lang="hu-HU" dirty="0"/>
              <a:t>In a </a:t>
            </a:r>
            <a:r>
              <a:rPr lang="hu-HU" dirty="0" err="1"/>
              <a:t>given</a:t>
            </a:r>
            <a:r>
              <a:rPr lang="hu-HU" dirty="0"/>
              <a:t> (</a:t>
            </a:r>
            <a:r>
              <a:rPr lang="hu-HU" dirty="0" err="1"/>
              <a:t>narrow</a:t>
            </a:r>
            <a:r>
              <a:rPr lang="hu-HU" dirty="0"/>
              <a:t>) </a:t>
            </a:r>
            <a:r>
              <a:rPr lang="hu-HU" dirty="0" err="1"/>
              <a:t>domain</a:t>
            </a:r>
            <a:endParaRPr lang="hu-HU" dirty="0"/>
          </a:p>
          <a:p>
            <a:pPr lvl="2">
              <a:lnSpc>
                <a:spcPct val="120000"/>
              </a:lnSpc>
            </a:pPr>
            <a:r>
              <a:rPr lang="hu-HU" dirty="0" err="1"/>
              <a:t>At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task</a:t>
            </a:r>
            <a:endParaRPr lang="hu-HU" dirty="0"/>
          </a:p>
          <a:p>
            <a:pPr>
              <a:lnSpc>
                <a:spcPct val="120000"/>
              </a:lnSpc>
            </a:pPr>
            <a:r>
              <a:rPr lang="hu-HU" dirty="0" err="1"/>
              <a:t>Artificial</a:t>
            </a:r>
            <a:r>
              <a:rPr lang="hu-HU" dirty="0"/>
              <a:t> General </a:t>
            </a:r>
            <a:r>
              <a:rPr lang="hu-HU" dirty="0" err="1"/>
              <a:t>Intelligence</a:t>
            </a:r>
            <a:r>
              <a:rPr lang="hu-HU" dirty="0"/>
              <a:t> (AGI)</a:t>
            </a:r>
          </a:p>
          <a:p>
            <a:pPr lvl="1">
              <a:lnSpc>
                <a:spcPct val="120000"/>
              </a:lnSpc>
            </a:pPr>
            <a:r>
              <a:rPr lang="hu-HU" dirty="0" err="1"/>
              <a:t>Can</a:t>
            </a:r>
            <a:r>
              <a:rPr lang="hu-HU" dirty="0"/>
              <a:t> (</a:t>
            </a: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) </a:t>
            </a:r>
            <a:r>
              <a:rPr lang="hu-HU" dirty="0" err="1"/>
              <a:t>match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surpass</a:t>
            </a:r>
            <a:r>
              <a:rPr lang="hu-HU" dirty="0"/>
              <a:t>) human performance </a:t>
            </a:r>
          </a:p>
          <a:p>
            <a:pPr lvl="1">
              <a:lnSpc>
                <a:spcPct val="120000"/>
              </a:lnSpc>
            </a:pPr>
            <a:r>
              <a:rPr lang="hu-HU" dirty="0"/>
              <a:t>In </a:t>
            </a:r>
            <a:r>
              <a:rPr lang="hu-HU" i="1" dirty="0" err="1"/>
              <a:t>any</a:t>
            </a:r>
            <a:r>
              <a:rPr lang="hu-HU" i="1" dirty="0"/>
              <a:t> </a:t>
            </a:r>
            <a:r>
              <a:rPr lang="hu-HU" dirty="0" err="1"/>
              <a:t>intellectual</a:t>
            </a:r>
            <a:r>
              <a:rPr lang="hu-HU" dirty="0"/>
              <a:t> </a:t>
            </a:r>
            <a:r>
              <a:rPr lang="hu-HU" dirty="0" err="1"/>
              <a:t>task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humans</a:t>
            </a:r>
            <a:r>
              <a:rPr lang="hu-HU" dirty="0"/>
              <a:t>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animals</a:t>
            </a:r>
            <a:r>
              <a:rPr lang="hu-HU" dirty="0"/>
              <a:t>)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perfoms</a:t>
            </a:r>
            <a:endParaRPr lang="hu-HU" dirty="0"/>
          </a:p>
          <a:p>
            <a:pPr>
              <a:lnSpc>
                <a:spcPct val="120000"/>
              </a:lnSpc>
            </a:pPr>
            <a:endParaRPr lang="hu-HU" dirty="0"/>
          </a:p>
          <a:p>
            <a:pPr lvl="1">
              <a:lnSpc>
                <a:spcPct val="120000"/>
              </a:lnSpc>
            </a:pP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0804684-635E-464A-9AFA-B72A7D9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24</a:t>
            </a:fld>
            <a:endParaRPr lang="en-US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E9B94AE-41A4-ABA4-4508-677F02184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Other</a:t>
            </a:r>
            <a:r>
              <a:rPr lang="hu-HU" dirty="0"/>
              <a:t> (</a:t>
            </a:r>
            <a:r>
              <a:rPr lang="hu-HU" dirty="0" err="1"/>
              <a:t>theoretical</a:t>
            </a:r>
            <a:r>
              <a:rPr lang="hu-HU" dirty="0"/>
              <a:t>) </a:t>
            </a:r>
            <a:r>
              <a:rPr lang="hu-HU" dirty="0" err="1"/>
              <a:t>concepts</a:t>
            </a:r>
            <a:endParaRPr lang="hu-HU" dirty="0"/>
          </a:p>
          <a:p>
            <a:pPr lvl="1"/>
            <a:r>
              <a:rPr lang="hu-HU" dirty="0" err="1"/>
              <a:t>Syngularity</a:t>
            </a:r>
            <a:endParaRPr lang="hu-HU" dirty="0"/>
          </a:p>
          <a:p>
            <a:pPr lvl="2"/>
            <a:r>
              <a:rPr lang="hu-HU" dirty="0" err="1"/>
              <a:t>Runaway</a:t>
            </a:r>
            <a:r>
              <a:rPr lang="hu-HU" dirty="0"/>
              <a:t>, i.e., </a:t>
            </a:r>
            <a:r>
              <a:rPr lang="hu-HU" dirty="0" err="1"/>
              <a:t>uncontrollable</a:t>
            </a:r>
            <a:r>
              <a:rPr lang="hu-HU" dirty="0"/>
              <a:t> </a:t>
            </a:r>
            <a:r>
              <a:rPr lang="hu-HU" dirty="0" err="1"/>
              <a:t>technology</a:t>
            </a:r>
            <a:endParaRPr lang="hu-HU" dirty="0"/>
          </a:p>
          <a:p>
            <a:pPr lvl="1"/>
            <a:r>
              <a:rPr lang="hu-HU" dirty="0" err="1"/>
              <a:t>Superintelligence</a:t>
            </a:r>
            <a:endParaRPr lang="hu-HU" dirty="0"/>
          </a:p>
          <a:p>
            <a:pPr lvl="2"/>
            <a:r>
              <a:rPr lang="hu-HU" dirty="0" err="1"/>
              <a:t>Qualitatively</a:t>
            </a:r>
            <a:r>
              <a:rPr lang="hu-HU" dirty="0"/>
              <a:t> </a:t>
            </a:r>
            <a:r>
              <a:rPr lang="hu-HU" dirty="0" err="1"/>
              <a:t>surpasses</a:t>
            </a:r>
            <a:r>
              <a:rPr lang="hu-HU" dirty="0"/>
              <a:t> human </a:t>
            </a:r>
            <a:r>
              <a:rPr lang="hu-HU" dirty="0" err="1"/>
              <a:t>intelligence</a:t>
            </a:r>
            <a:endParaRPr lang="hu-HU" dirty="0"/>
          </a:p>
          <a:p>
            <a:pPr lvl="2"/>
            <a:r>
              <a:rPr lang="hu-HU" dirty="0" err="1"/>
              <a:t>Humans</a:t>
            </a:r>
            <a:r>
              <a:rPr lang="hu-HU" dirty="0"/>
              <a:t> </a:t>
            </a:r>
            <a:r>
              <a:rPr lang="hu-HU" dirty="0" err="1"/>
              <a:t>cannot</a:t>
            </a:r>
            <a:r>
              <a:rPr lang="hu-HU" dirty="0"/>
              <a:t>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understand</a:t>
            </a:r>
            <a:r>
              <a:rPr lang="hu-HU" dirty="0"/>
              <a:t> </a:t>
            </a:r>
            <a:r>
              <a:rPr lang="hu-HU" dirty="0" err="1"/>
              <a:t>it</a:t>
            </a:r>
            <a:endParaRPr lang="hu-HU" dirty="0"/>
          </a:p>
          <a:p>
            <a:pPr lvl="1"/>
            <a:r>
              <a:rPr lang="hu-HU" dirty="0" err="1"/>
              <a:t>Conscious</a:t>
            </a:r>
            <a:r>
              <a:rPr lang="hu-HU" dirty="0"/>
              <a:t> </a:t>
            </a:r>
            <a:r>
              <a:rPr lang="hu-HU" dirty="0" err="1"/>
              <a:t>machines</a:t>
            </a:r>
            <a:endParaRPr lang="hu-HU" dirty="0"/>
          </a:p>
          <a:p>
            <a:pPr lvl="2"/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cognition</a:t>
            </a:r>
            <a:r>
              <a:rPr lang="hu-HU" dirty="0"/>
              <a:t>?</a:t>
            </a:r>
          </a:p>
          <a:p>
            <a:pPr lvl="2"/>
            <a:r>
              <a:rPr lang="hu-HU" dirty="0" err="1"/>
              <a:t>Theory</a:t>
            </a:r>
            <a:r>
              <a:rPr lang="hu-HU" dirty="0"/>
              <a:t> of mind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46DCB2D-90B6-A772-BE55-A5D4203C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AC252-A6E9-425B-8926-575D1BC1BAAC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C039C7B5-E174-7263-3FDA-B09A25E4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pic>
        <p:nvPicPr>
          <p:cNvPr id="10" name="Tartalom helye 5">
            <a:extLst>
              <a:ext uri="{FF2B5EF4-FFF2-40B4-BE49-F238E27FC236}">
                <a16:creationId xmlns:a16="http://schemas.microsoft.com/office/drawing/2014/main" id="{495FDB63-2837-B48C-77F5-54C4A41D9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256" r="39202" b="1"/>
          <a:stretch/>
        </p:blipFill>
        <p:spPr>
          <a:xfrm>
            <a:off x="6892755" y="1693089"/>
            <a:ext cx="3740490" cy="406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2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rtalom helye 7">
            <a:extLst>
              <a:ext uri="{FF2B5EF4-FFF2-40B4-BE49-F238E27FC236}">
                <a16:creationId xmlns:a16="http://schemas.microsoft.com/office/drawing/2014/main" id="{AE9A94E7-E489-09AA-26B1-27D4065F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Turing Test</a:t>
            </a:r>
            <a:r>
              <a:rPr lang="en-US" dirty="0"/>
              <a:t> (Turing)</a:t>
            </a:r>
            <a:endParaRPr lang="hu-HU" dirty="0"/>
          </a:p>
          <a:p>
            <a:pPr lvl="1"/>
            <a:r>
              <a:rPr lang="en-US" dirty="0"/>
              <a:t>A machine and a human both converse unseen with a second human</a:t>
            </a:r>
            <a:endParaRPr lang="hu-HU" dirty="0"/>
          </a:p>
          <a:p>
            <a:pPr lvl="1"/>
            <a:r>
              <a:rPr lang="hu-HU" dirty="0"/>
              <a:t>The </a:t>
            </a:r>
            <a:r>
              <a:rPr lang="hu-HU" dirty="0" err="1"/>
              <a:t>second</a:t>
            </a:r>
            <a:r>
              <a:rPr lang="hu-HU" dirty="0"/>
              <a:t> human </a:t>
            </a:r>
            <a:r>
              <a:rPr lang="en-US" dirty="0"/>
              <a:t>must evaluate which of the two is the machine</a:t>
            </a:r>
            <a:endParaRPr lang="hu-HU" dirty="0"/>
          </a:p>
          <a:p>
            <a:pPr lvl="1"/>
            <a:r>
              <a:rPr lang="hu-HU" dirty="0"/>
              <a:t>The test is </a:t>
            </a:r>
            <a:r>
              <a:rPr lang="hu-HU" dirty="0" err="1"/>
              <a:t>passed</a:t>
            </a:r>
            <a:r>
              <a:rPr lang="hu-HU" dirty="0"/>
              <a:t> </a:t>
            </a:r>
            <a:r>
              <a:rPr lang="en-US" dirty="0"/>
              <a:t>if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evaluator</a:t>
            </a:r>
            <a:r>
              <a:rPr lang="hu-HU" dirty="0"/>
              <a:t> is </a:t>
            </a:r>
            <a:r>
              <a:rPr lang="hu-HU" dirty="0" err="1"/>
              <a:t>fooled</a:t>
            </a:r>
            <a:r>
              <a:rPr lang="hu-HU" dirty="0"/>
              <a:t> </a:t>
            </a:r>
            <a:r>
              <a:rPr lang="en-US" dirty="0"/>
              <a:t>a significant fraction of the time </a:t>
            </a:r>
            <a:endParaRPr lang="hu-HU" dirty="0"/>
          </a:p>
          <a:p>
            <a:pPr lvl="1"/>
            <a:r>
              <a:rPr lang="en-US" b="1" dirty="0"/>
              <a:t>Note: </a:t>
            </a:r>
            <a:endParaRPr lang="hu-HU" b="1" dirty="0"/>
          </a:p>
          <a:p>
            <a:pPr lvl="2"/>
            <a:r>
              <a:rPr lang="en-US" dirty="0"/>
              <a:t>Turing does not prescribe what should qualify as intelligence, only that knowing that it is a machine should disqualify it. </a:t>
            </a:r>
            <a:endParaRPr lang="hu-HU" dirty="0"/>
          </a:p>
          <a:p>
            <a:pPr lvl="1"/>
            <a:r>
              <a:rPr lang="en-US" dirty="0"/>
              <a:t>The AI Eugene </a:t>
            </a:r>
            <a:r>
              <a:rPr lang="en-US" dirty="0" err="1"/>
              <a:t>Goostman</a:t>
            </a:r>
            <a:r>
              <a:rPr lang="en-US" dirty="0"/>
              <a:t> achieved Turing's estimate of convincing 30% of judges that it was human in 2014</a:t>
            </a:r>
          </a:p>
          <a:p>
            <a:r>
              <a:rPr lang="en-US" b="1" dirty="0"/>
              <a:t>Robot College Student Test </a:t>
            </a:r>
            <a:r>
              <a:rPr lang="en-US" dirty="0"/>
              <a:t>(</a:t>
            </a:r>
            <a:r>
              <a:rPr lang="en-US" dirty="0" err="1"/>
              <a:t>Goertzel</a:t>
            </a:r>
            <a:r>
              <a:rPr lang="en-US" dirty="0"/>
              <a:t>)</a:t>
            </a:r>
            <a:endParaRPr lang="hu-HU" dirty="0"/>
          </a:p>
          <a:p>
            <a:pPr lvl="1"/>
            <a:r>
              <a:rPr lang="en-US" dirty="0"/>
              <a:t>A machine enrolls in a university, taking and passing the same classes that humans would, and obtaining a degree</a:t>
            </a:r>
            <a:endParaRPr lang="hu-HU" dirty="0"/>
          </a:p>
          <a:p>
            <a:pPr lvl="1"/>
            <a:r>
              <a:rPr lang="hu-HU" dirty="0" err="1"/>
              <a:t>Some</a:t>
            </a:r>
            <a:r>
              <a:rPr lang="hu-HU" dirty="0"/>
              <a:t> </a:t>
            </a:r>
            <a:r>
              <a:rPr lang="en-US" dirty="0"/>
              <a:t>LLMs can now pass university degree-level exams without even attending the classes</a:t>
            </a:r>
          </a:p>
          <a:p>
            <a:r>
              <a:rPr lang="en-US" b="1" dirty="0"/>
              <a:t>Employment Test </a:t>
            </a:r>
            <a:r>
              <a:rPr lang="en-US" dirty="0"/>
              <a:t>(Nilsson)</a:t>
            </a:r>
            <a:endParaRPr lang="hu-HU" dirty="0"/>
          </a:p>
          <a:p>
            <a:pPr lvl="1"/>
            <a:r>
              <a:rPr lang="en-US" dirty="0"/>
              <a:t>A machine performs an economically important job at least as well as humans in the same job </a:t>
            </a:r>
            <a:endParaRPr lang="hu-HU" dirty="0"/>
          </a:p>
          <a:p>
            <a:pPr lvl="1"/>
            <a:r>
              <a:rPr lang="en-US" dirty="0"/>
              <a:t>AIs are now replacing humans in many roles as varied as fast food, and marketing</a:t>
            </a:r>
            <a:endParaRPr lang="hu-HU" dirty="0"/>
          </a:p>
          <a:p>
            <a:pPr lvl="1"/>
            <a:r>
              <a:rPr lang="hu-HU" dirty="0"/>
              <a:t>Is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narrow</a:t>
            </a:r>
            <a:r>
              <a:rPr lang="hu-HU" dirty="0"/>
              <a:t> AI?</a:t>
            </a:r>
            <a:endParaRPr lang="en-US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2FF087D-07E6-6FF3-626A-5C20DB8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EFC1-54EF-415D-BEE1-9FC54DC14393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A339B11-4A0C-E2C4-326A-FEF82A77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BB1CF9-29BF-51B1-A99C-4D44A2A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CF07950-A796-3408-202D-7DE84F3B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Tests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AGI, </a:t>
            </a:r>
            <a:r>
              <a:rPr lang="hu-HU" dirty="0" err="1"/>
              <a:t>Pt</a:t>
            </a:r>
            <a:r>
              <a:rPr lang="hu-HU" dirty="0"/>
              <a:t> 1</a:t>
            </a:r>
            <a:br>
              <a:rPr lang="hu-HU" dirty="0"/>
            </a:br>
            <a:r>
              <a:rPr lang="hu-HU" sz="1800" dirty="0"/>
              <a:t>https://en.wikipedia.org/wiki/Artificial_general_intelligence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1540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rtalom helye 7">
            <a:extLst>
              <a:ext uri="{FF2B5EF4-FFF2-40B4-BE49-F238E27FC236}">
                <a16:creationId xmlns:a16="http://schemas.microsoft.com/office/drawing/2014/main" id="{AE9A94E7-E489-09AA-26B1-27D4065F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Ikea </a:t>
            </a:r>
            <a:r>
              <a:rPr lang="hu-HU" b="1" dirty="0"/>
              <a:t>T</a:t>
            </a:r>
            <a:r>
              <a:rPr lang="en-US" b="1" dirty="0" err="1"/>
              <a:t>est</a:t>
            </a:r>
            <a:r>
              <a:rPr lang="en-US" dirty="0"/>
              <a:t> (Marcus)</a:t>
            </a:r>
            <a:endParaRPr lang="hu-HU" dirty="0"/>
          </a:p>
          <a:p>
            <a:pPr lvl="1"/>
            <a:r>
              <a:rPr lang="en-US" dirty="0"/>
              <a:t>Also known as the Flat Pack Furniture Test</a:t>
            </a:r>
            <a:endParaRPr lang="hu-HU" dirty="0"/>
          </a:p>
          <a:p>
            <a:pPr lvl="1"/>
            <a:r>
              <a:rPr lang="en-US" dirty="0"/>
              <a:t>An AI views the parts and instructions of an Ikea flat-pack product, </a:t>
            </a:r>
            <a:br>
              <a:rPr lang="hu-HU" dirty="0"/>
            </a:br>
            <a:r>
              <a:rPr lang="en-US" dirty="0"/>
              <a:t>then controls a robot to assemble the furniture correctly</a:t>
            </a:r>
          </a:p>
          <a:p>
            <a:r>
              <a:rPr lang="en-US" b="1" dirty="0"/>
              <a:t>Coffee Test </a:t>
            </a:r>
            <a:r>
              <a:rPr lang="en-US" dirty="0"/>
              <a:t>(Wozniak)</a:t>
            </a:r>
            <a:endParaRPr lang="hu-HU" dirty="0"/>
          </a:p>
          <a:p>
            <a:pPr lvl="1"/>
            <a:r>
              <a:rPr lang="en-US" dirty="0"/>
              <a:t>A machine </a:t>
            </a:r>
            <a:r>
              <a:rPr lang="hu-HU" dirty="0" err="1"/>
              <a:t>enters</a:t>
            </a:r>
            <a:r>
              <a:rPr lang="hu-HU" dirty="0"/>
              <a:t> </a:t>
            </a:r>
            <a:r>
              <a:rPr lang="en-US" dirty="0"/>
              <a:t>an average home and figure</a:t>
            </a:r>
            <a:r>
              <a:rPr lang="hu-HU" dirty="0"/>
              <a:t>s</a:t>
            </a:r>
            <a:r>
              <a:rPr lang="en-US" dirty="0"/>
              <a:t> out how to make coffee: </a:t>
            </a:r>
            <a:endParaRPr lang="hu-HU" dirty="0"/>
          </a:p>
          <a:p>
            <a:pPr lvl="2"/>
            <a:r>
              <a:rPr lang="hu-HU" dirty="0"/>
              <a:t>F</a:t>
            </a:r>
            <a:r>
              <a:rPr lang="en-US" dirty="0" err="1"/>
              <a:t>ind</a:t>
            </a:r>
            <a:r>
              <a:rPr lang="hu-HU" dirty="0"/>
              <a:t>s </a:t>
            </a:r>
            <a:r>
              <a:rPr lang="en-US" dirty="0"/>
              <a:t>the coffee machine, </a:t>
            </a:r>
            <a:endParaRPr lang="hu-HU" dirty="0"/>
          </a:p>
          <a:p>
            <a:pPr lvl="2"/>
            <a:r>
              <a:rPr lang="hu-HU" dirty="0"/>
              <a:t>F</a:t>
            </a:r>
            <a:r>
              <a:rPr lang="en-US" dirty="0" err="1"/>
              <a:t>ind</a:t>
            </a:r>
            <a:r>
              <a:rPr lang="hu-HU" dirty="0"/>
              <a:t>s</a:t>
            </a:r>
            <a:r>
              <a:rPr lang="en-US" dirty="0"/>
              <a:t> the coffee, </a:t>
            </a:r>
            <a:endParaRPr lang="hu-HU" dirty="0"/>
          </a:p>
          <a:p>
            <a:pPr lvl="2"/>
            <a:r>
              <a:rPr lang="hu-HU" dirty="0"/>
              <a:t>A</a:t>
            </a:r>
            <a:r>
              <a:rPr lang="en-US" dirty="0"/>
              <a:t>dd</a:t>
            </a:r>
            <a:r>
              <a:rPr lang="hu-HU" dirty="0"/>
              <a:t>s</a:t>
            </a:r>
            <a:r>
              <a:rPr lang="en-US" dirty="0"/>
              <a:t> water, </a:t>
            </a:r>
            <a:endParaRPr lang="hu-HU" dirty="0"/>
          </a:p>
          <a:p>
            <a:pPr lvl="2"/>
            <a:r>
              <a:rPr lang="hu-HU" dirty="0"/>
              <a:t>F</a:t>
            </a:r>
            <a:r>
              <a:rPr lang="en-US" dirty="0" err="1"/>
              <a:t>ind</a:t>
            </a:r>
            <a:r>
              <a:rPr lang="hu-HU" dirty="0"/>
              <a:t>s</a:t>
            </a:r>
            <a:r>
              <a:rPr lang="en-US" dirty="0"/>
              <a:t> a mug</a:t>
            </a:r>
            <a:r>
              <a:rPr lang="hu-HU" dirty="0"/>
              <a:t>, and</a:t>
            </a:r>
            <a:r>
              <a:rPr lang="en-US" dirty="0"/>
              <a:t> </a:t>
            </a:r>
            <a:endParaRPr lang="hu-HU" dirty="0"/>
          </a:p>
          <a:p>
            <a:pPr lvl="2"/>
            <a:r>
              <a:rPr lang="hu-HU" dirty="0"/>
              <a:t>B</a:t>
            </a:r>
            <a:r>
              <a:rPr lang="en-US" dirty="0" err="1"/>
              <a:t>rew</a:t>
            </a:r>
            <a:r>
              <a:rPr lang="hu-HU" dirty="0"/>
              <a:t>s</a:t>
            </a:r>
            <a:r>
              <a:rPr lang="en-US" dirty="0"/>
              <a:t> the coffee by pushing the proper buttons </a:t>
            </a:r>
            <a:endParaRPr lang="hu-HU" dirty="0"/>
          </a:p>
          <a:p>
            <a:pPr lvl="1"/>
            <a:r>
              <a:rPr lang="en-US" dirty="0"/>
              <a:t>This has not yet been completed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2FF087D-07E6-6FF3-626A-5C20DB8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64E4-C547-4163-9C6B-2E2F04989BAF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A339B11-4A0C-E2C4-326A-FEF82A77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BB1CF9-29BF-51B1-A99C-4D44A2A3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CF07950-A796-3408-202D-7DE84F3B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Tests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AGI, </a:t>
            </a:r>
            <a:r>
              <a:rPr lang="hu-HU" dirty="0" err="1"/>
              <a:t>Pt</a:t>
            </a:r>
            <a:r>
              <a:rPr lang="hu-HU" dirty="0"/>
              <a:t> 2</a:t>
            </a:r>
            <a:br>
              <a:rPr lang="hu-HU" dirty="0"/>
            </a:br>
            <a:r>
              <a:rPr lang="hu-HU" sz="1800" dirty="0"/>
              <a:t>https://en.wikipedia.org/wiki/Artificial_general_intelligence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912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B530E8AB-08DC-4775-FDE1-60EE20E8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B77E-8AAD-4E0C-A7F5-3EAA0E0C7F31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5AB19C4-899E-257E-341E-4753AF99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AC436D-47FA-D1E2-3B76-102385A6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5B6E3065-0523-3ADF-A4BD-69858C14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Brief</a:t>
            </a:r>
            <a:r>
              <a:rPr lang="hu-HU" dirty="0"/>
              <a:t> </a:t>
            </a:r>
            <a:r>
              <a:rPr lang="hu-HU" dirty="0" err="1"/>
              <a:t>History</a:t>
            </a:r>
            <a:r>
              <a:rPr lang="hu-HU" dirty="0"/>
              <a:t> of AI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F82D3192-3166-C680-7031-05780A9D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212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3">
            <a:extLst>
              <a:ext uri="{FF2B5EF4-FFF2-40B4-BE49-F238E27FC236}">
                <a16:creationId xmlns:a16="http://schemas.microsoft.com/office/drawing/2014/main" id="{76BEA2BA-13B7-40F6-6A03-7544E988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64" y="1245814"/>
            <a:ext cx="10515600" cy="4351337"/>
          </a:xfrm>
          <a:custGeom>
            <a:avLst/>
            <a:gdLst>
              <a:gd name="connsiteX0" fmla="*/ 0 w 8249479"/>
              <a:gd name="connsiteY0" fmla="*/ 4591878 h 4591878"/>
              <a:gd name="connsiteX1" fmla="*/ 1808922 w 8249479"/>
              <a:gd name="connsiteY1" fmla="*/ 3279913 h 4591878"/>
              <a:gd name="connsiteX2" fmla="*/ 2385392 w 8249479"/>
              <a:gd name="connsiteY2" fmla="*/ 4343400 h 4591878"/>
              <a:gd name="connsiteX3" fmla="*/ 3001618 w 8249479"/>
              <a:gd name="connsiteY3" fmla="*/ 2753139 h 4591878"/>
              <a:gd name="connsiteX4" fmla="*/ 4065105 w 8249479"/>
              <a:gd name="connsiteY4" fmla="*/ 4432852 h 4591878"/>
              <a:gd name="connsiteX5" fmla="*/ 4631635 w 8249479"/>
              <a:gd name="connsiteY5" fmla="*/ 2266122 h 4591878"/>
              <a:gd name="connsiteX6" fmla="*/ 5516218 w 8249479"/>
              <a:gd name="connsiteY6" fmla="*/ 2912165 h 4591878"/>
              <a:gd name="connsiteX7" fmla="*/ 7643192 w 8249479"/>
              <a:gd name="connsiteY7" fmla="*/ 834887 h 4591878"/>
              <a:gd name="connsiteX8" fmla="*/ 8249479 w 8249479"/>
              <a:gd name="connsiteY8" fmla="*/ 0 h 459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9479" h="4591878">
                <a:moveTo>
                  <a:pt x="0" y="4591878"/>
                </a:moveTo>
                <a:cubicBezTo>
                  <a:pt x="705678" y="3956602"/>
                  <a:pt x="1411357" y="3321326"/>
                  <a:pt x="1808922" y="3279913"/>
                </a:cubicBezTo>
                <a:cubicBezTo>
                  <a:pt x="2206487" y="3238500"/>
                  <a:pt x="2186610" y="4431196"/>
                  <a:pt x="2385392" y="4343400"/>
                </a:cubicBezTo>
                <a:cubicBezTo>
                  <a:pt x="2584174" y="4255604"/>
                  <a:pt x="2721666" y="2738230"/>
                  <a:pt x="3001618" y="2753139"/>
                </a:cubicBezTo>
                <a:cubicBezTo>
                  <a:pt x="3281570" y="2768048"/>
                  <a:pt x="3793435" y="4514022"/>
                  <a:pt x="4065105" y="4432852"/>
                </a:cubicBezTo>
                <a:cubicBezTo>
                  <a:pt x="4336775" y="4351682"/>
                  <a:pt x="4389783" y="2519570"/>
                  <a:pt x="4631635" y="2266122"/>
                </a:cubicBezTo>
                <a:cubicBezTo>
                  <a:pt x="4873487" y="2012674"/>
                  <a:pt x="5014292" y="3150704"/>
                  <a:pt x="5516218" y="2912165"/>
                </a:cubicBezTo>
                <a:cubicBezTo>
                  <a:pt x="6018144" y="2673626"/>
                  <a:pt x="7187649" y="1320248"/>
                  <a:pt x="7643192" y="834887"/>
                </a:cubicBezTo>
                <a:cubicBezTo>
                  <a:pt x="8098736" y="349526"/>
                  <a:pt x="8174107" y="174763"/>
                  <a:pt x="824947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lvl="1" indent="0">
              <a:buNone/>
            </a:pPr>
            <a:r>
              <a:rPr lang="hu-HU" dirty="0"/>
              <a:t>d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30E2930-1B8F-D2FB-34AE-4BF059D0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Waves</a:t>
            </a:r>
            <a:r>
              <a:rPr lang="hu-HU" dirty="0"/>
              <a:t> of AI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DF48BCBE-8228-49B7-B317-1427E1BE0017}"/>
              </a:ext>
            </a:extLst>
          </p:cNvPr>
          <p:cNvCxnSpPr/>
          <p:nvPr/>
        </p:nvCxnSpPr>
        <p:spPr>
          <a:xfrm>
            <a:off x="680121" y="5702694"/>
            <a:ext cx="858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376A523B-2737-4B74-BBBC-A4CF20E43582}"/>
              </a:ext>
            </a:extLst>
          </p:cNvPr>
          <p:cNvSpPr txBox="1"/>
          <p:nvPr/>
        </p:nvSpPr>
        <p:spPr>
          <a:xfrm>
            <a:off x="941325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1956</a:t>
            </a:r>
            <a:endParaRPr lang="en-GB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63F52FC-29F3-47CB-9DA7-5FF264DEFB17}"/>
              </a:ext>
            </a:extLst>
          </p:cNvPr>
          <p:cNvSpPr txBox="1"/>
          <p:nvPr/>
        </p:nvSpPr>
        <p:spPr>
          <a:xfrm>
            <a:off x="3010865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1970</a:t>
            </a:r>
            <a:endParaRPr lang="en-GB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44D5B0A-0F62-4BC6-AC1E-D8FF2BCB2A9A}"/>
              </a:ext>
            </a:extLst>
          </p:cNvPr>
          <p:cNvSpPr txBox="1"/>
          <p:nvPr/>
        </p:nvSpPr>
        <p:spPr>
          <a:xfrm>
            <a:off x="3995403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1980</a:t>
            </a:r>
            <a:endParaRPr lang="en-GB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132392-84A9-48F2-880F-C727AA29BB86}"/>
              </a:ext>
            </a:extLst>
          </p:cNvPr>
          <p:cNvSpPr txBox="1"/>
          <p:nvPr/>
        </p:nvSpPr>
        <p:spPr>
          <a:xfrm>
            <a:off x="4992534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1990</a:t>
            </a:r>
            <a:endParaRPr lang="en-GB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FA42AF4-149B-4621-BF4F-5B7EF687E0F9}"/>
              </a:ext>
            </a:extLst>
          </p:cNvPr>
          <p:cNvSpPr txBox="1"/>
          <p:nvPr/>
        </p:nvSpPr>
        <p:spPr>
          <a:xfrm>
            <a:off x="6202693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2000</a:t>
            </a:r>
            <a:endParaRPr lang="en-GB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0365D53-B625-480D-A786-9B42BD3E4A32}"/>
              </a:ext>
            </a:extLst>
          </p:cNvPr>
          <p:cNvSpPr txBox="1"/>
          <p:nvPr/>
        </p:nvSpPr>
        <p:spPr>
          <a:xfrm>
            <a:off x="7997702" y="5699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2010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F037D89-B0D5-45A7-A4CA-F5FB32C2D5FB}"/>
              </a:ext>
            </a:extLst>
          </p:cNvPr>
          <p:cNvSpPr txBox="1"/>
          <p:nvPr/>
        </p:nvSpPr>
        <p:spPr>
          <a:xfrm>
            <a:off x="1036864" y="161317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Beginning</a:t>
            </a:r>
            <a:endParaRPr lang="en-GB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6AF0209-4C6F-46B3-803A-5E8ABA04CA99}"/>
              </a:ext>
            </a:extLst>
          </p:cNvPr>
          <p:cNvSpPr txBox="1"/>
          <p:nvPr/>
        </p:nvSpPr>
        <p:spPr>
          <a:xfrm>
            <a:off x="4024795" y="1590261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AI Winter</a:t>
            </a:r>
            <a:endParaRPr lang="en-GB" dirty="0"/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A5FBDF1-445A-45F0-9BB1-D3B0ED531C34}"/>
              </a:ext>
            </a:extLst>
          </p:cNvPr>
          <p:cNvCxnSpPr>
            <a:stCxn id="14" idx="1"/>
          </p:cNvCxnSpPr>
          <p:nvPr/>
        </p:nvCxnSpPr>
        <p:spPr>
          <a:xfrm>
            <a:off x="4024795" y="1774927"/>
            <a:ext cx="73441" cy="429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1C92074B-DBFA-40EC-ABE5-5741A0616082}"/>
              </a:ext>
            </a:extLst>
          </p:cNvPr>
          <p:cNvSpPr txBox="1"/>
          <p:nvPr/>
        </p:nvSpPr>
        <p:spPr>
          <a:xfrm>
            <a:off x="5790412" y="1613176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AI Winter</a:t>
            </a:r>
            <a:endParaRPr lang="en-GB" dirty="0"/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C7665CF1-C660-4BDB-8BE0-8B889495FCFE}"/>
              </a:ext>
            </a:extLst>
          </p:cNvPr>
          <p:cNvCxnSpPr>
            <a:stCxn id="17" idx="1"/>
          </p:cNvCxnSpPr>
          <p:nvPr/>
        </p:nvCxnSpPr>
        <p:spPr>
          <a:xfrm>
            <a:off x="5790412" y="1797842"/>
            <a:ext cx="73441" cy="429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átum helye 14">
            <a:extLst>
              <a:ext uri="{FF2B5EF4-FFF2-40B4-BE49-F238E27FC236}">
                <a16:creationId xmlns:a16="http://schemas.microsoft.com/office/drawing/2014/main" id="{E71C8EEF-2B25-91FF-1BB4-D5E24777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61902-D484-4E1E-B2E6-13374BCC3CC2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19" name="Élőláb helye 18">
            <a:extLst>
              <a:ext uri="{FF2B5EF4-FFF2-40B4-BE49-F238E27FC236}">
                <a16:creationId xmlns:a16="http://schemas.microsoft.com/office/drawing/2014/main" id="{A362F12A-2167-91B9-43CE-FBF1C203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20" name="Dia számának helye 19">
            <a:extLst>
              <a:ext uri="{FF2B5EF4-FFF2-40B4-BE49-F238E27FC236}">
                <a16:creationId xmlns:a16="http://schemas.microsoft.com/office/drawing/2014/main" id="{F80FB942-C4F6-275F-D603-AB4410A9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2374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8AC76BD-3691-DFFB-F867-1F40EDE0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Wave</a:t>
            </a:r>
            <a:endParaRPr lang="hu-HU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8CE0C3-1104-40EA-AF48-5A29A670D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2600" dirty="0"/>
              <a:t>‚</a:t>
            </a:r>
            <a:r>
              <a:rPr lang="hu-HU" sz="2600" dirty="0" err="1"/>
              <a:t>Frontal</a:t>
            </a:r>
            <a:r>
              <a:rPr lang="hu-HU" sz="2600" dirty="0"/>
              <a:t> </a:t>
            </a:r>
            <a:r>
              <a:rPr lang="hu-HU" sz="2600" dirty="0" err="1"/>
              <a:t>Attack</a:t>
            </a:r>
            <a:r>
              <a:rPr lang="hu-HU" sz="2600" dirty="0"/>
              <a:t>’</a:t>
            </a:r>
          </a:p>
          <a:p>
            <a:pPr lvl="1"/>
            <a:r>
              <a:rPr lang="hu-HU" sz="2200" dirty="0"/>
              <a:t>‚A </a:t>
            </a:r>
            <a:r>
              <a:rPr lang="hu-HU" sz="2200" dirty="0" err="1"/>
              <a:t>little</a:t>
            </a:r>
            <a:r>
              <a:rPr lang="hu-HU" sz="2200" dirty="0"/>
              <a:t> bit of </a:t>
            </a:r>
            <a:r>
              <a:rPr lang="hu-HU" sz="2200" dirty="0" err="1"/>
              <a:t>everything</a:t>
            </a:r>
            <a:r>
              <a:rPr lang="hu-HU" sz="2200" dirty="0"/>
              <a:t>’</a:t>
            </a:r>
          </a:p>
          <a:p>
            <a:pPr lvl="1"/>
            <a:r>
              <a:rPr lang="hu-HU" sz="2200" dirty="0" err="1"/>
              <a:t>Optimism</a:t>
            </a:r>
            <a:endParaRPr lang="hu-HU" sz="2200" dirty="0"/>
          </a:p>
          <a:p>
            <a:pPr lvl="1"/>
            <a:endParaRPr lang="hu-HU" sz="2200" dirty="0"/>
          </a:p>
          <a:p>
            <a:r>
              <a:rPr lang="hu-HU" sz="2600" dirty="0"/>
              <a:t>General </a:t>
            </a:r>
            <a:r>
              <a:rPr lang="hu-HU" sz="2600" dirty="0" err="1"/>
              <a:t>Problem</a:t>
            </a:r>
            <a:r>
              <a:rPr lang="hu-HU" sz="2600" dirty="0"/>
              <a:t> </a:t>
            </a:r>
            <a:r>
              <a:rPr lang="hu-HU" sz="2600" dirty="0" err="1"/>
              <a:t>Solving</a:t>
            </a:r>
            <a:endParaRPr lang="hu-HU" sz="2600" dirty="0"/>
          </a:p>
          <a:p>
            <a:r>
              <a:rPr lang="hu-HU" sz="2600" dirty="0" err="1"/>
              <a:t>Path</a:t>
            </a:r>
            <a:r>
              <a:rPr lang="hu-HU" sz="2600" dirty="0"/>
              <a:t> </a:t>
            </a:r>
            <a:r>
              <a:rPr lang="hu-HU" sz="2600" dirty="0" err="1"/>
              <a:t>planning</a:t>
            </a:r>
            <a:endParaRPr lang="hu-HU" sz="2600" dirty="0"/>
          </a:p>
          <a:p>
            <a:pPr lvl="1"/>
            <a:r>
              <a:rPr lang="hu-HU" sz="2200" dirty="0" err="1"/>
              <a:t>Heuristics</a:t>
            </a:r>
            <a:endParaRPr lang="hu-HU" sz="2200" dirty="0"/>
          </a:p>
          <a:p>
            <a:r>
              <a:rPr lang="hu-HU" sz="2600" dirty="0" err="1"/>
              <a:t>Automated</a:t>
            </a:r>
            <a:r>
              <a:rPr lang="hu-HU" sz="2600" dirty="0"/>
              <a:t> </a:t>
            </a:r>
            <a:r>
              <a:rPr lang="hu-HU" sz="2600" dirty="0" err="1"/>
              <a:t>theorem</a:t>
            </a:r>
            <a:r>
              <a:rPr lang="hu-HU" sz="2600" dirty="0"/>
              <a:t> </a:t>
            </a:r>
            <a:r>
              <a:rPr lang="hu-HU" sz="2600" dirty="0" err="1"/>
              <a:t>proving</a:t>
            </a:r>
            <a:r>
              <a:rPr lang="hu-HU" sz="2600" dirty="0"/>
              <a:t> (</a:t>
            </a:r>
            <a:r>
              <a:rPr lang="hu-HU" sz="2600" dirty="0" err="1"/>
              <a:t>resolution</a:t>
            </a:r>
            <a:r>
              <a:rPr lang="hu-HU" sz="2600" dirty="0"/>
              <a:t>)</a:t>
            </a:r>
          </a:p>
          <a:p>
            <a:r>
              <a:rPr lang="hu-HU" sz="2600" dirty="0"/>
              <a:t>Classic </a:t>
            </a:r>
            <a:r>
              <a:rPr lang="hu-HU" sz="2600" dirty="0" err="1"/>
              <a:t>approaches</a:t>
            </a:r>
            <a:r>
              <a:rPr lang="hu-HU" sz="2600" dirty="0"/>
              <a:t> </a:t>
            </a:r>
            <a:r>
              <a:rPr lang="hu-HU" sz="2600" dirty="0" err="1"/>
              <a:t>to</a:t>
            </a:r>
            <a:r>
              <a:rPr lang="hu-HU" sz="2600" dirty="0"/>
              <a:t> </a:t>
            </a:r>
            <a:r>
              <a:rPr lang="hu-HU" sz="2600" dirty="0" err="1"/>
              <a:t>games</a:t>
            </a:r>
            <a:endParaRPr lang="hu-HU" sz="2600" dirty="0"/>
          </a:p>
          <a:p>
            <a:pPr lvl="1"/>
            <a:r>
              <a:rPr lang="hu-HU" sz="2200" dirty="0" err="1"/>
              <a:t>Minimax</a:t>
            </a:r>
            <a:r>
              <a:rPr lang="hu-HU" sz="2200" dirty="0"/>
              <a:t>, </a:t>
            </a:r>
            <a:r>
              <a:rPr lang="hu-HU" sz="2200" dirty="0" err="1"/>
              <a:t>Alpha-Beta</a:t>
            </a:r>
            <a:r>
              <a:rPr lang="hu-HU" sz="2200" dirty="0"/>
              <a:t> </a:t>
            </a:r>
            <a:r>
              <a:rPr lang="hu-HU" sz="2200" dirty="0" err="1"/>
              <a:t>cut</a:t>
            </a:r>
            <a:endParaRPr lang="hu-HU" sz="2200" dirty="0"/>
          </a:p>
          <a:p>
            <a:r>
              <a:rPr lang="hu-HU" sz="2600" dirty="0" err="1"/>
              <a:t>Seeds</a:t>
            </a:r>
            <a:r>
              <a:rPr lang="hu-HU" sz="2600" dirty="0"/>
              <a:t> of </a:t>
            </a:r>
            <a:r>
              <a:rPr lang="hu-HU" sz="2600" dirty="0" err="1"/>
              <a:t>Machine</a:t>
            </a:r>
            <a:r>
              <a:rPr lang="hu-HU" sz="2600" dirty="0"/>
              <a:t> </a:t>
            </a:r>
            <a:r>
              <a:rPr lang="hu-HU" sz="2600" dirty="0" err="1"/>
              <a:t>Learning</a:t>
            </a:r>
            <a:endParaRPr lang="hu-HU" sz="2600" dirty="0"/>
          </a:p>
          <a:p>
            <a:endParaRPr lang="en-GB" dirty="0"/>
          </a:p>
        </p:txBody>
      </p:sp>
      <p:pic>
        <p:nvPicPr>
          <p:cNvPr id="6" name="Picture 2" descr="http://www.cs.vu.nl/~frankh/RZ/97-toets2.gif">
            <a:extLst>
              <a:ext uri="{FF2B5EF4-FFF2-40B4-BE49-F238E27FC236}">
                <a16:creationId xmlns:a16="http://schemas.microsoft.com/office/drawing/2014/main" id="{C3403AE5-3111-3020-FB3A-D897FD1F90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1549"/>
            <a:ext cx="5181600" cy="28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F850CB80-F670-6FB3-3E42-0B09B6B0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905B-16DE-4761-8979-5A32194486F3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C8A0E49-6EA4-5E1D-F499-8422C125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3C45EB-66D8-BAB2-75A7-884F9433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480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rtalom helye 7">
            <a:extLst>
              <a:ext uri="{FF2B5EF4-FFF2-40B4-BE49-F238E27FC236}">
                <a16:creationId xmlns:a16="http://schemas.microsoft.com/office/drawing/2014/main" id="{4A4721B0-8818-A7F4-7B13-25947D6B0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300000"/>
              </a:lnSpc>
            </a:pPr>
            <a:r>
              <a:rPr lang="hu-HU" dirty="0" err="1"/>
              <a:t>Wednesday</a:t>
            </a:r>
            <a:r>
              <a:rPr lang="hu-HU" dirty="0"/>
              <a:t>, 16:00-16:45 (</a:t>
            </a:r>
            <a:r>
              <a:rPr lang="hu-HU" b="1" dirty="0"/>
              <a:t>45 </a:t>
            </a:r>
            <a:r>
              <a:rPr lang="hu-HU" b="1" dirty="0" err="1"/>
              <a:t>mins</a:t>
            </a:r>
            <a:r>
              <a:rPr lang="hu-HU" b="1" dirty="0"/>
              <a:t>!</a:t>
            </a:r>
            <a:r>
              <a:rPr lang="hu-HU" dirty="0"/>
              <a:t>)</a:t>
            </a:r>
          </a:p>
          <a:p>
            <a:pPr>
              <a:lnSpc>
                <a:spcPct val="300000"/>
              </a:lnSpc>
            </a:pPr>
            <a:r>
              <a:rPr lang="hu-HU" dirty="0" err="1"/>
              <a:t>North</a:t>
            </a:r>
            <a:r>
              <a:rPr lang="hu-HU" dirty="0"/>
              <a:t> Building, </a:t>
            </a:r>
            <a:r>
              <a:rPr lang="hu-HU" dirty="0" err="1"/>
              <a:t>Lecture</a:t>
            </a:r>
            <a:r>
              <a:rPr lang="hu-HU" dirty="0"/>
              <a:t> Hall, -1.75</a:t>
            </a:r>
          </a:p>
        </p:txBody>
      </p:sp>
      <p:sp>
        <p:nvSpPr>
          <p:cNvPr id="2" name="Dátum helye 1">
            <a:extLst>
              <a:ext uri="{FF2B5EF4-FFF2-40B4-BE49-F238E27FC236}">
                <a16:creationId xmlns:a16="http://schemas.microsoft.com/office/drawing/2014/main" id="{C646241B-4656-9A27-2DF4-2482BF95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D36F-EE9B-4B8C-971F-263D2079CDEC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0035ED-BBD8-BF97-C53F-55D74661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8E78D7-5FEF-087F-D0C9-A41BB996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AF260AC2-441D-3396-52BA-161B77FA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Classes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2212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9FACF14-D1E5-FE72-D11F-0D85526D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General </a:t>
            </a:r>
            <a:r>
              <a:rPr lang="hu-HU" dirty="0" err="1"/>
              <a:t>Problem</a:t>
            </a:r>
            <a:r>
              <a:rPr lang="hu-HU" dirty="0"/>
              <a:t> </a:t>
            </a:r>
            <a:r>
              <a:rPr lang="hu-HU" dirty="0" err="1"/>
              <a:t>Solving</a:t>
            </a:r>
            <a:endParaRPr lang="hu-HU" dirty="0"/>
          </a:p>
        </p:txBody>
      </p:sp>
      <p:pic>
        <p:nvPicPr>
          <p:cNvPr id="5" name="Picture 6" descr="Image result for planning in blocks world tree">
            <a:extLst>
              <a:ext uri="{FF2B5EF4-FFF2-40B4-BE49-F238E27FC236}">
                <a16:creationId xmlns:a16="http://schemas.microsoft.com/office/drawing/2014/main" id="{BCA2B870-9974-43C7-FC6C-99F64F33B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69" y="1549400"/>
            <a:ext cx="7053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C4AE8129-ECAB-FDD8-1F47-6D6F0290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1610B-5062-4038-85D6-1416E549057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F27FC7D9-4C66-042F-72FF-060B3DE9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847B772-8CA1-A50B-1827-AC7178CF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6564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56061E2-D50E-48E8-B76B-052A3E4A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General </a:t>
            </a:r>
            <a:r>
              <a:rPr lang="hu-HU" dirty="0" err="1"/>
              <a:t>Problem</a:t>
            </a:r>
            <a:r>
              <a:rPr lang="hu-HU" dirty="0"/>
              <a:t> </a:t>
            </a:r>
            <a:r>
              <a:rPr lang="hu-HU" dirty="0" err="1"/>
              <a:t>Solving</a:t>
            </a:r>
            <a:r>
              <a:rPr lang="hu-HU" dirty="0"/>
              <a:t> -- </a:t>
            </a:r>
            <a:r>
              <a:rPr lang="hu-HU" dirty="0" err="1"/>
              <a:t>Games</a:t>
            </a:r>
            <a:endParaRPr lang="hu-HU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A0533CCE-15E8-F2F7-702C-96DE6CDFDF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805781"/>
            <a:ext cx="573405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B7253AC3-4710-F525-8466-278EFBDC6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84BD-29EF-4F02-A566-9B960BC5F8E7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8DACCD27-6940-4A21-C7DA-23DC2E5B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A50EF771-7358-9AEC-B066-5E42CBC2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092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8CE0C3-1104-40EA-AF48-5A29A670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games</a:t>
            </a:r>
            <a:r>
              <a:rPr lang="hu-HU" dirty="0"/>
              <a:t>: ~</a:t>
            </a:r>
            <a:r>
              <a:rPr lang="hu-HU" sz="3600" b="1" dirty="0"/>
              <a:t>10</a:t>
            </a:r>
            <a:r>
              <a:rPr lang="hu-HU" sz="3600" b="1" baseline="30000" dirty="0"/>
              <a:t>120</a:t>
            </a:r>
            <a:endParaRPr lang="hu-HU" b="1" baseline="30000" dirty="0"/>
          </a:p>
          <a:p>
            <a:pPr marL="0" indent="0">
              <a:buNone/>
            </a:pPr>
            <a:endParaRPr lang="hu-HU" baseline="30000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26107E1-F4B0-A9B2-D940-A547A3BB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Problem</a:t>
            </a:r>
            <a:r>
              <a:rPr lang="hu-HU" dirty="0"/>
              <a:t> of </a:t>
            </a:r>
            <a:r>
              <a:rPr lang="hu-HU" dirty="0" err="1"/>
              <a:t>Chess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5E0F80D-9BF7-DC00-1A8A-4637C105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54A0D-D80D-4027-827B-8292B0626288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8735626-E5B9-0A0E-C62C-370C6F29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DBB8E11-D52A-9548-0126-675BDDEE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79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8CE0C3-1104-40EA-AF48-5A29A670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potential</a:t>
            </a:r>
            <a:r>
              <a:rPr lang="hu-HU" dirty="0"/>
              <a:t> </a:t>
            </a:r>
            <a:r>
              <a:rPr lang="hu-HU" dirty="0" err="1"/>
              <a:t>games</a:t>
            </a:r>
            <a:r>
              <a:rPr lang="hu-HU" dirty="0"/>
              <a:t>: ~</a:t>
            </a:r>
            <a:r>
              <a:rPr lang="hu-HU" sz="3600" b="1" dirty="0"/>
              <a:t>10</a:t>
            </a:r>
            <a:r>
              <a:rPr lang="hu-HU" sz="3600" b="1" baseline="30000" dirty="0"/>
              <a:t>120</a:t>
            </a:r>
            <a:endParaRPr lang="hu-HU" b="1" baseline="30000" dirty="0"/>
          </a:p>
          <a:p>
            <a:pPr marL="0" indent="0">
              <a:buNone/>
            </a:pPr>
            <a:endParaRPr lang="hu-HU" baseline="30000" dirty="0"/>
          </a:p>
          <a:p>
            <a:pPr marL="0" indent="0">
              <a:buNone/>
            </a:pP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atoms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known</a:t>
            </a:r>
            <a:r>
              <a:rPr lang="hu-HU" dirty="0"/>
              <a:t> </a:t>
            </a:r>
            <a:r>
              <a:rPr lang="hu-HU" dirty="0" err="1"/>
              <a:t>universe</a:t>
            </a:r>
            <a:r>
              <a:rPr lang="hu-HU" dirty="0"/>
              <a:t> (</a:t>
            </a:r>
            <a:r>
              <a:rPr lang="hu-HU" dirty="0" err="1"/>
              <a:t>estimate</a:t>
            </a:r>
            <a:r>
              <a:rPr lang="hu-HU" dirty="0"/>
              <a:t>): ~</a:t>
            </a:r>
            <a:r>
              <a:rPr lang="hu-HU" sz="3600" b="1" dirty="0"/>
              <a:t>10</a:t>
            </a:r>
            <a:r>
              <a:rPr lang="hu-HU" sz="3600" b="1" baseline="30000" dirty="0"/>
              <a:t>80</a:t>
            </a:r>
            <a:endParaRPr lang="en-GB" b="1" baseline="30000" dirty="0"/>
          </a:p>
          <a:p>
            <a:pPr marL="0" indent="0">
              <a:buNone/>
            </a:pPr>
            <a:endParaRPr lang="hu-HU" baseline="30000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26107E1-F4B0-A9B2-D940-A547A3BB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Problem</a:t>
            </a:r>
            <a:r>
              <a:rPr lang="hu-HU" dirty="0"/>
              <a:t> of </a:t>
            </a:r>
            <a:r>
              <a:rPr lang="hu-HU" dirty="0" err="1"/>
              <a:t>Chess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7A5F5FF-BA9C-E2AD-0CBE-2B67DA8F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82AB-858E-4675-91D8-26EB7D523F36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9AC82E-701A-5C28-FB99-FFF00D93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49A082D-265B-5EB2-C2CA-D94CF188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491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92933BA-75A2-D2FA-76A5-7AE75C06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NOT Fit </a:t>
            </a:r>
            <a:r>
              <a:rPr lang="hu-HU" dirty="0" err="1"/>
              <a:t>All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Brute</a:t>
            </a:r>
            <a:r>
              <a:rPr lang="hu-HU" dirty="0"/>
              <a:t> </a:t>
            </a:r>
            <a:r>
              <a:rPr lang="hu-HU" dirty="0" err="1"/>
              <a:t>force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enough</a:t>
            </a:r>
            <a:r>
              <a:rPr lang="hu-HU" dirty="0"/>
              <a:t>)</a:t>
            </a:r>
          </a:p>
        </p:txBody>
      </p:sp>
      <p:pic>
        <p:nvPicPr>
          <p:cNvPr id="5" name="Picture 6" descr="Image result for one site fits all">
            <a:extLst>
              <a:ext uri="{FF2B5EF4-FFF2-40B4-BE49-F238E27FC236}">
                <a16:creationId xmlns:a16="http://schemas.microsoft.com/office/drawing/2014/main" id="{302F583A-EFAE-157A-3183-F1A0A3D2B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10" y="1549400"/>
            <a:ext cx="58359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átum helye 5">
            <a:extLst>
              <a:ext uri="{FF2B5EF4-FFF2-40B4-BE49-F238E27FC236}">
                <a16:creationId xmlns:a16="http://schemas.microsoft.com/office/drawing/2014/main" id="{837CC663-16B7-8D5D-3E38-56A9CDA6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152F-CF45-4F2B-B541-52F10EFDE76E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5BBE083E-6211-92AA-E2CE-D5554DD6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02203722-C14F-CB87-467C-5700703E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028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8CE0C3-1104-40EA-AF48-5A29A670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hu-HU" dirty="0"/>
              <a:t>World is </a:t>
            </a:r>
            <a:r>
              <a:rPr lang="hu-HU" dirty="0" err="1"/>
              <a:t>rich</a:t>
            </a:r>
            <a:endParaRPr lang="hu-HU" dirty="0"/>
          </a:p>
          <a:p>
            <a:pPr lvl="1">
              <a:lnSpc>
                <a:spcPct val="100000"/>
              </a:lnSpc>
            </a:pPr>
            <a:r>
              <a:rPr lang="hu-HU" dirty="0" err="1"/>
              <a:t>Hard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translate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abstract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GPS</a:t>
            </a:r>
          </a:p>
          <a:p>
            <a:pPr lvl="1">
              <a:lnSpc>
                <a:spcPct val="100000"/>
              </a:lnSpc>
            </a:pPr>
            <a:endParaRPr lang="hu-HU" dirty="0"/>
          </a:p>
          <a:p>
            <a:pPr>
              <a:lnSpc>
                <a:spcPct val="100000"/>
              </a:lnSpc>
            </a:pPr>
            <a:r>
              <a:rPr lang="hu-HU" dirty="0" err="1"/>
              <a:t>E.g</a:t>
            </a:r>
            <a:r>
              <a:rPr lang="hu-HU" dirty="0"/>
              <a:t>., ‚</a:t>
            </a:r>
            <a:r>
              <a:rPr lang="hu-HU" dirty="0" err="1"/>
              <a:t>Cube</a:t>
            </a:r>
            <a:r>
              <a:rPr lang="hu-HU" dirty="0"/>
              <a:t> World’ is </a:t>
            </a:r>
            <a:r>
              <a:rPr lang="hu-HU" dirty="0" err="1"/>
              <a:t>rather</a:t>
            </a:r>
            <a:r>
              <a:rPr lang="hu-HU" dirty="0"/>
              <a:t> </a:t>
            </a:r>
            <a:r>
              <a:rPr lang="hu-HU" dirty="0" err="1"/>
              <a:t>artificial</a:t>
            </a:r>
            <a:endParaRPr lang="hu-HU" dirty="0"/>
          </a:p>
          <a:p>
            <a:pPr lvl="1">
              <a:lnSpc>
                <a:spcPct val="100000"/>
              </a:lnSpc>
            </a:pPr>
            <a:r>
              <a:rPr lang="hu-HU" dirty="0" err="1"/>
              <a:t>Yet</a:t>
            </a:r>
            <a:r>
              <a:rPr lang="hu-HU" dirty="0"/>
              <a:t>, </a:t>
            </a: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daunting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specify</a:t>
            </a:r>
            <a:r>
              <a:rPr lang="hu-HU" dirty="0"/>
              <a:t> </a:t>
            </a:r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possible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not</a:t>
            </a:r>
            <a:endParaRPr lang="hu-HU" dirty="0"/>
          </a:p>
          <a:p>
            <a:pPr lvl="1">
              <a:lnSpc>
                <a:spcPct val="100000"/>
              </a:lnSpc>
            </a:pPr>
            <a:endParaRPr lang="hu-HU" dirty="0"/>
          </a:p>
          <a:p>
            <a:pPr>
              <a:lnSpc>
                <a:spcPct val="100000"/>
              </a:lnSpc>
            </a:pPr>
            <a:r>
              <a:rPr lang="hu-HU" dirty="0"/>
              <a:t>GPS is </a:t>
            </a:r>
            <a:r>
              <a:rPr lang="hu-HU" dirty="0" err="1"/>
              <a:t>rigid</a:t>
            </a:r>
            <a:r>
              <a:rPr lang="hu-HU" dirty="0"/>
              <a:t> and </a:t>
            </a:r>
            <a:r>
              <a:rPr lang="hu-HU" dirty="0" err="1"/>
              <a:t>slow</a:t>
            </a:r>
            <a:endParaRPr lang="hu-HU" dirty="0"/>
          </a:p>
          <a:p>
            <a:pPr lvl="1">
              <a:lnSpc>
                <a:spcPct val="100000"/>
              </a:lnSpc>
            </a:pPr>
            <a:r>
              <a:rPr lang="hu-HU" dirty="0"/>
              <a:t>World is </a:t>
            </a:r>
            <a:r>
              <a:rPr lang="hu-HU" dirty="0" err="1"/>
              <a:t>dynamic</a:t>
            </a:r>
            <a:r>
              <a:rPr lang="hu-HU" dirty="0"/>
              <a:t> and </a:t>
            </a:r>
            <a:r>
              <a:rPr lang="hu-HU" dirty="0" err="1"/>
              <a:t>changing</a:t>
            </a:r>
            <a:r>
              <a:rPr lang="hu-HU" dirty="0"/>
              <a:t> </a:t>
            </a:r>
            <a:r>
              <a:rPr lang="hu-HU" dirty="0" err="1"/>
              <a:t>fast</a:t>
            </a:r>
            <a:endParaRPr lang="hu-HU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8C9E2AF7-BCE1-14AF-48CC-BEC59642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Problems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304DA6C-227A-AA2F-D4B2-04DFAA02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6EB-12D2-498F-9805-4260942D75D6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0A3B5C-B745-7889-993E-3824BA38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EE8B01-05F6-6FEF-3253-7269A0D3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00488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ADE0644-2DEB-C78A-79E7-ACB3D91D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Yet</a:t>
            </a:r>
            <a:r>
              <a:rPr lang="hu-HU" dirty="0"/>
              <a:t>,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still</a:t>
            </a:r>
            <a:r>
              <a:rPr lang="hu-HU" dirty="0"/>
              <a:t> </a:t>
            </a:r>
            <a:r>
              <a:rPr lang="hu-HU" dirty="0" err="1"/>
              <a:t>widely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today</a:t>
            </a:r>
            <a:endParaRPr lang="hu-HU" dirty="0"/>
          </a:p>
        </p:txBody>
      </p:sp>
      <p:pic>
        <p:nvPicPr>
          <p:cNvPr id="6" name="Picture 2" descr="Image result for navigation">
            <a:extLst>
              <a:ext uri="{FF2B5EF4-FFF2-40B4-BE49-F238E27FC236}">
                <a16:creationId xmlns:a16="http://schemas.microsoft.com/office/drawing/2014/main" id="{E69A54B8-D9C7-BA03-3C0C-00A32028B4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60" y="1617132"/>
            <a:ext cx="7365079" cy="42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28A10B45-A608-B83D-705D-D033A4038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6C63-105F-4622-BDC9-AB6302F4DE6A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F5C939B-C6BD-6B57-86E9-6B0F9548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5D77E3D-E5CC-4C30-8358-9B642CE5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62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3D22313-E577-2AA7-56C8-3B68AB5D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Wave</a:t>
            </a:r>
            <a:endParaRPr lang="hu-HU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5A92AC13-697C-22E9-80EC-0910BE6BF8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/>
              <a:t>Expert</a:t>
            </a:r>
            <a:r>
              <a:rPr lang="hu-HU" dirty="0"/>
              <a:t> Systems</a:t>
            </a:r>
          </a:p>
          <a:p>
            <a:pPr lvl="1"/>
            <a:r>
              <a:rPr lang="hu-HU" dirty="0"/>
              <a:t>S</a:t>
            </a:r>
            <a:r>
              <a:rPr lang="en-US" dirty="0" err="1"/>
              <a:t>olve</a:t>
            </a:r>
            <a:r>
              <a:rPr lang="en-US" dirty="0"/>
              <a:t> complex problems by reasoning </a:t>
            </a:r>
            <a:endParaRPr lang="hu-HU" dirty="0"/>
          </a:p>
          <a:p>
            <a:pPr lvl="1"/>
            <a:r>
              <a:rPr lang="hu-HU" dirty="0"/>
              <a:t>T</a:t>
            </a:r>
            <a:r>
              <a:rPr lang="en-US" dirty="0" err="1"/>
              <a:t>hrough</a:t>
            </a:r>
            <a:r>
              <a:rPr lang="en-US" dirty="0"/>
              <a:t> bodies of knowledge</a:t>
            </a:r>
            <a:endParaRPr lang="hu-HU" dirty="0"/>
          </a:p>
          <a:p>
            <a:pPr lvl="1"/>
            <a:r>
              <a:rPr lang="hu-HU" dirty="0"/>
              <a:t>R</a:t>
            </a:r>
            <a:r>
              <a:rPr lang="en-US" dirty="0" err="1"/>
              <a:t>epresented</a:t>
            </a:r>
            <a:r>
              <a:rPr lang="en-US" dirty="0"/>
              <a:t> mainly as </a:t>
            </a:r>
            <a:r>
              <a:rPr lang="en-US" i="1" dirty="0"/>
              <a:t>if–then </a:t>
            </a:r>
            <a:r>
              <a:rPr lang="en-US" dirty="0"/>
              <a:t>rules </a:t>
            </a:r>
            <a:endParaRPr lang="hu-HU" dirty="0"/>
          </a:p>
          <a:p>
            <a:pPr lvl="1"/>
            <a:r>
              <a:rPr lang="hu-HU" dirty="0"/>
              <a:t>R</a:t>
            </a:r>
            <a:r>
              <a:rPr lang="en-US" dirty="0" err="1"/>
              <a:t>ather</a:t>
            </a:r>
            <a:r>
              <a:rPr lang="en-US" dirty="0"/>
              <a:t> than through procedural code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Main </a:t>
            </a:r>
            <a:r>
              <a:rPr lang="hu-HU" dirty="0" err="1"/>
              <a:t>components</a:t>
            </a:r>
            <a:endParaRPr lang="hu-HU" dirty="0"/>
          </a:p>
          <a:p>
            <a:pPr lvl="1"/>
            <a:r>
              <a:rPr lang="hu-HU" dirty="0" err="1"/>
              <a:t>Inference</a:t>
            </a:r>
            <a:r>
              <a:rPr lang="hu-HU" dirty="0"/>
              <a:t> </a:t>
            </a:r>
            <a:r>
              <a:rPr lang="hu-HU" dirty="0" err="1"/>
              <a:t>Engine</a:t>
            </a:r>
            <a:endParaRPr lang="hu-HU" dirty="0"/>
          </a:p>
          <a:p>
            <a:pPr lvl="1"/>
            <a:r>
              <a:rPr lang="hu-HU" dirty="0" err="1"/>
              <a:t>Knowledge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(≠ </a:t>
            </a:r>
            <a:r>
              <a:rPr lang="hu-HU" dirty="0" err="1"/>
              <a:t>Database</a:t>
            </a:r>
            <a:r>
              <a:rPr lang="hu-HU" dirty="0"/>
              <a:t>!)</a:t>
            </a:r>
          </a:p>
          <a:p>
            <a:r>
              <a:rPr lang="hu-HU" dirty="0" err="1"/>
              <a:t>Special</a:t>
            </a:r>
            <a:r>
              <a:rPr lang="hu-HU" dirty="0"/>
              <a:t> </a:t>
            </a:r>
            <a:r>
              <a:rPr lang="hu-HU" dirty="0" err="1"/>
              <a:t>topics</a:t>
            </a:r>
            <a:endParaRPr lang="hu-HU" dirty="0"/>
          </a:p>
          <a:p>
            <a:pPr lvl="1"/>
            <a:r>
              <a:rPr lang="hu-HU" dirty="0" err="1"/>
              <a:t>Knowledge</a:t>
            </a:r>
            <a:r>
              <a:rPr lang="hu-HU" dirty="0"/>
              <a:t> </a:t>
            </a:r>
            <a:r>
              <a:rPr lang="hu-HU" dirty="0" err="1"/>
              <a:t>representation</a:t>
            </a:r>
            <a:endParaRPr lang="hu-HU" dirty="0"/>
          </a:p>
          <a:p>
            <a:pPr lvl="1"/>
            <a:r>
              <a:rPr lang="hu-HU" dirty="0" err="1"/>
              <a:t>Logic</a:t>
            </a:r>
            <a:r>
              <a:rPr lang="hu-HU" dirty="0"/>
              <a:t> </a:t>
            </a:r>
            <a:r>
              <a:rPr lang="hu-HU" dirty="0" err="1"/>
              <a:t>programming</a:t>
            </a:r>
            <a:r>
              <a:rPr lang="hu-HU" dirty="0"/>
              <a:t> (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describe</a:t>
            </a:r>
            <a:r>
              <a:rPr lang="hu-HU" dirty="0"/>
              <a:t> </a:t>
            </a:r>
            <a:r>
              <a:rPr lang="hu-HU" dirty="0" err="1"/>
              <a:t>rules</a:t>
            </a:r>
            <a:r>
              <a:rPr lang="hu-HU" dirty="0"/>
              <a:t>)</a:t>
            </a:r>
          </a:p>
          <a:p>
            <a:pPr lvl="1"/>
            <a:endParaRPr lang="hu-HU" dirty="0"/>
          </a:p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commercial</a:t>
            </a:r>
            <a:r>
              <a:rPr lang="hu-HU" dirty="0"/>
              <a:t> </a:t>
            </a:r>
            <a:r>
              <a:rPr lang="hu-HU" dirty="0" err="1"/>
              <a:t>successes</a:t>
            </a:r>
            <a:r>
              <a:rPr lang="hu-HU" dirty="0"/>
              <a:t> of AI</a:t>
            </a:r>
          </a:p>
          <a:p>
            <a:pPr lvl="1"/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59FB5E7-452B-CC34-6E0E-764DD30C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63AC-DCF5-479D-8F4F-9466638744EA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A151DFC-65D0-749D-21C3-C5BAEFB1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0D7C3A4-8DFF-131F-1F42-421F85AB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37</a:t>
            </a:fld>
            <a:endParaRPr lang="hu-HU" dirty="0"/>
          </a:p>
        </p:txBody>
      </p:sp>
      <p:pic>
        <p:nvPicPr>
          <p:cNvPr id="2050" name="Picture 2" descr="Expert Systems in Artificial Intelligence - Javatpoint">
            <a:extLst>
              <a:ext uri="{FF2B5EF4-FFF2-40B4-BE49-F238E27FC236}">
                <a16:creationId xmlns:a16="http://schemas.microsoft.com/office/drawing/2014/main" id="{116440B1-C4BB-0B38-4A2C-EB51AA7717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55047"/>
            <a:ext cx="5181600" cy="21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44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0F2782-1946-1577-BE81-472471BF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Mini-</a:t>
            </a:r>
            <a:r>
              <a:rPr lang="hu-HU" dirty="0" err="1"/>
              <a:t>Wave</a:t>
            </a:r>
            <a:r>
              <a:rPr lang="hu-HU" dirty="0"/>
              <a:t> of 1990s – </a:t>
            </a:r>
            <a:br>
              <a:rPr lang="hu-HU" dirty="0"/>
            </a:br>
            <a:r>
              <a:rPr lang="hu-HU" dirty="0" err="1"/>
              <a:t>Autonomous</a:t>
            </a:r>
            <a:r>
              <a:rPr lang="hu-HU" dirty="0"/>
              <a:t>, </a:t>
            </a:r>
            <a:r>
              <a:rPr lang="hu-HU" dirty="0" err="1"/>
              <a:t>Situated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3A57AB46-1870-B0B9-9CE8-FA1ED3880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Agents</a:t>
            </a:r>
            <a:endParaRPr lang="hu-HU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D2C45915-E3F8-3FEC-D777-000C89A962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World is </a:t>
            </a:r>
            <a:r>
              <a:rPr lang="hu-HU" dirty="0" err="1"/>
              <a:t>rich</a:t>
            </a:r>
            <a:r>
              <a:rPr lang="hu-HU" dirty="0"/>
              <a:t> and </a:t>
            </a:r>
            <a:r>
              <a:rPr lang="hu-HU" dirty="0" err="1"/>
              <a:t>dynamic</a:t>
            </a:r>
            <a:endParaRPr lang="hu-HU" dirty="0"/>
          </a:p>
          <a:p>
            <a:pPr lvl="1"/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default</a:t>
            </a:r>
            <a:r>
              <a:rPr lang="hu-HU" dirty="0"/>
              <a:t> </a:t>
            </a:r>
            <a:r>
              <a:rPr lang="hu-HU" dirty="0" err="1"/>
              <a:t>assumption</a:t>
            </a:r>
            <a:endParaRPr lang="hu-HU" dirty="0"/>
          </a:p>
          <a:p>
            <a:r>
              <a:rPr lang="hu-HU" dirty="0" err="1"/>
              <a:t>Forget</a:t>
            </a:r>
            <a:r>
              <a:rPr lang="hu-HU" dirty="0"/>
              <a:t> </a:t>
            </a:r>
            <a:r>
              <a:rPr lang="hu-HU" dirty="0" err="1"/>
              <a:t>abstract</a:t>
            </a:r>
            <a:r>
              <a:rPr lang="hu-HU" dirty="0"/>
              <a:t> </a:t>
            </a:r>
            <a:r>
              <a:rPr lang="hu-HU" dirty="0" err="1"/>
              <a:t>environments</a:t>
            </a:r>
            <a:endParaRPr lang="hu-HU" dirty="0"/>
          </a:p>
          <a:p>
            <a:pPr lvl="1"/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in an </a:t>
            </a:r>
            <a:r>
              <a:rPr lang="hu-HU" dirty="0" err="1"/>
              <a:t>environment</a:t>
            </a:r>
            <a:r>
              <a:rPr lang="hu-HU" dirty="0"/>
              <a:t> (</a:t>
            </a:r>
            <a:r>
              <a:rPr lang="hu-HU" dirty="0" err="1"/>
              <a:t>situated</a:t>
            </a:r>
            <a:r>
              <a:rPr lang="hu-HU" dirty="0"/>
              <a:t>)</a:t>
            </a:r>
          </a:p>
          <a:p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machines</a:t>
            </a:r>
            <a:r>
              <a:rPr lang="hu-HU" dirty="0"/>
              <a:t> </a:t>
            </a:r>
            <a:r>
              <a:rPr lang="hu-HU" dirty="0" err="1"/>
              <a:t>react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hu-HU" dirty="0"/>
          </a:p>
          <a:p>
            <a:pPr lvl="1"/>
            <a:r>
              <a:rPr lang="hu-HU" dirty="0"/>
              <a:t>In </a:t>
            </a:r>
            <a:r>
              <a:rPr lang="hu-HU" dirty="0" err="1"/>
              <a:t>addition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seeking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(</a:t>
            </a:r>
            <a:r>
              <a:rPr lang="hu-HU" dirty="0" err="1"/>
              <a:t>autonomous</a:t>
            </a:r>
            <a:r>
              <a:rPr lang="hu-HU" dirty="0"/>
              <a:t>) </a:t>
            </a:r>
            <a:r>
              <a:rPr lang="hu-HU" dirty="0" err="1"/>
              <a:t>goals</a:t>
            </a:r>
            <a:endParaRPr lang="hu-HU" dirty="0"/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9F17D7E1-0788-6D71-BACB-46F9C63CD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Multi-</a:t>
            </a:r>
            <a:r>
              <a:rPr lang="hu-HU" dirty="0" err="1"/>
              <a:t>Agent</a:t>
            </a:r>
            <a:r>
              <a:rPr lang="hu-HU" dirty="0"/>
              <a:t> Systems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18317842-DBD2-91D9-ABE9-7267D82C1A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2600" dirty="0" err="1"/>
              <a:t>You</a:t>
            </a:r>
            <a:r>
              <a:rPr lang="hu-HU" sz="2600" dirty="0"/>
              <a:t> </a:t>
            </a:r>
            <a:r>
              <a:rPr lang="hu-HU" sz="2600" dirty="0" err="1"/>
              <a:t>are</a:t>
            </a:r>
            <a:r>
              <a:rPr lang="hu-HU" sz="2600" dirty="0"/>
              <a:t> </a:t>
            </a:r>
            <a:r>
              <a:rPr lang="hu-HU" sz="2600" dirty="0" err="1"/>
              <a:t>never</a:t>
            </a:r>
            <a:r>
              <a:rPr lang="hu-HU" sz="2600" dirty="0"/>
              <a:t> </a:t>
            </a:r>
            <a:r>
              <a:rPr lang="hu-HU" sz="2600" dirty="0" err="1"/>
              <a:t>alone</a:t>
            </a:r>
            <a:endParaRPr lang="hu-HU" sz="2600" dirty="0"/>
          </a:p>
          <a:p>
            <a:pPr lvl="1"/>
            <a:r>
              <a:rPr lang="hu-HU" sz="2200" dirty="0"/>
              <a:t>The </a:t>
            </a:r>
            <a:r>
              <a:rPr lang="hu-HU" sz="2200" dirty="0" err="1"/>
              <a:t>age</a:t>
            </a:r>
            <a:r>
              <a:rPr lang="hu-HU" sz="2200" dirty="0"/>
              <a:t> of </a:t>
            </a:r>
            <a:r>
              <a:rPr lang="hu-HU" sz="2200" dirty="0" err="1"/>
              <a:t>the</a:t>
            </a:r>
            <a:r>
              <a:rPr lang="hu-HU" sz="2200" dirty="0"/>
              <a:t> Internet</a:t>
            </a:r>
          </a:p>
          <a:p>
            <a:r>
              <a:rPr lang="hu-HU" sz="2600" dirty="0" err="1"/>
              <a:t>There</a:t>
            </a:r>
            <a:r>
              <a:rPr lang="hu-HU" sz="2600" dirty="0"/>
              <a:t> is </a:t>
            </a:r>
            <a:r>
              <a:rPr lang="hu-HU" sz="2600" dirty="0" err="1"/>
              <a:t>always</a:t>
            </a:r>
            <a:r>
              <a:rPr lang="hu-HU" sz="2600" dirty="0"/>
              <a:t> </a:t>
            </a:r>
            <a:r>
              <a:rPr lang="hu-HU" sz="2600" dirty="0" err="1"/>
              <a:t>someone</a:t>
            </a:r>
            <a:r>
              <a:rPr lang="hu-HU" sz="2600" dirty="0"/>
              <a:t> </a:t>
            </a:r>
            <a:r>
              <a:rPr lang="hu-HU" sz="2600" dirty="0" err="1"/>
              <a:t>around</a:t>
            </a:r>
            <a:endParaRPr lang="hu-HU" sz="2600" dirty="0"/>
          </a:p>
          <a:p>
            <a:pPr lvl="1"/>
            <a:r>
              <a:rPr lang="hu-HU" sz="2200" dirty="0"/>
              <a:t>A human</a:t>
            </a:r>
          </a:p>
          <a:p>
            <a:pPr lvl="1"/>
            <a:r>
              <a:rPr lang="hu-HU" sz="2200" dirty="0" err="1"/>
              <a:t>Another</a:t>
            </a:r>
            <a:r>
              <a:rPr lang="hu-HU" sz="2200" dirty="0"/>
              <a:t> AI </a:t>
            </a:r>
            <a:r>
              <a:rPr lang="hu-HU" sz="2200" dirty="0" err="1"/>
              <a:t>agent</a:t>
            </a:r>
            <a:endParaRPr lang="hu-HU" sz="2200" dirty="0"/>
          </a:p>
          <a:p>
            <a:pPr lvl="1"/>
            <a:r>
              <a:rPr lang="hu-HU" sz="2200" dirty="0" err="1"/>
              <a:t>On</a:t>
            </a:r>
            <a:r>
              <a:rPr lang="hu-HU" sz="2200" dirty="0"/>
              <a:t> </a:t>
            </a:r>
            <a:r>
              <a:rPr lang="hu-HU" sz="2200" dirty="0" err="1"/>
              <a:t>the</a:t>
            </a:r>
            <a:r>
              <a:rPr lang="hu-HU" sz="2200" dirty="0"/>
              <a:t> Network (LAN, WAN, etc.)</a:t>
            </a:r>
          </a:p>
          <a:p>
            <a:pPr lvl="1"/>
            <a:r>
              <a:rPr lang="hu-HU" sz="2200" dirty="0" err="1"/>
              <a:t>On</a:t>
            </a:r>
            <a:r>
              <a:rPr lang="hu-HU" sz="2200" dirty="0"/>
              <a:t> </a:t>
            </a:r>
            <a:r>
              <a:rPr lang="hu-HU" sz="2200" dirty="0" err="1"/>
              <a:t>the</a:t>
            </a:r>
            <a:r>
              <a:rPr lang="hu-HU" sz="2200" dirty="0"/>
              <a:t> computer </a:t>
            </a:r>
            <a:br>
              <a:rPr lang="hu-HU" sz="2200" dirty="0"/>
            </a:br>
            <a:r>
              <a:rPr lang="hu-HU" sz="2200" dirty="0"/>
              <a:t>(multi-</a:t>
            </a:r>
            <a:r>
              <a:rPr lang="hu-HU" sz="2200" dirty="0" err="1"/>
              <a:t>tasking</a:t>
            </a:r>
            <a:r>
              <a:rPr lang="hu-HU" sz="2200" dirty="0"/>
              <a:t> </a:t>
            </a:r>
            <a:r>
              <a:rPr lang="hu-HU" sz="2200" dirty="0" err="1"/>
              <a:t>operating</a:t>
            </a:r>
            <a:r>
              <a:rPr lang="hu-HU" sz="2200" dirty="0"/>
              <a:t> </a:t>
            </a:r>
            <a:r>
              <a:rPr lang="hu-HU" sz="2200" dirty="0" err="1"/>
              <a:t>systems</a:t>
            </a:r>
            <a:r>
              <a:rPr lang="hu-HU" sz="2200" dirty="0"/>
              <a:t>)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F6F3CC-4B3C-FFEB-B40A-6C448EDB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50D3B-0EA3-4F49-8B7E-C7D8A8BD7E9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5E3ABF5-5C4E-BCDE-C08B-EFA6CDE8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577987-645A-E54F-1177-8D82387D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7390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463FCEB-F219-4FB7-9EBD-1F065CC2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/>
              <a:t>Lack</a:t>
            </a:r>
            <a:r>
              <a:rPr lang="hu-HU" dirty="0"/>
              <a:t> of </a:t>
            </a:r>
            <a:r>
              <a:rPr lang="hu-HU" dirty="0" err="1"/>
              <a:t>common</a:t>
            </a:r>
            <a:r>
              <a:rPr lang="hu-HU" dirty="0"/>
              <a:t> </a:t>
            </a:r>
            <a:r>
              <a:rPr lang="hu-HU" dirty="0" err="1"/>
              <a:t>knowledge</a:t>
            </a: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1B58F07-2F6E-499A-909C-FAA42423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39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6F0EE85D-2D04-9F91-A5F5-38B65607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State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Art </a:t>
            </a:r>
            <a:r>
              <a:rPr lang="hu-HU" dirty="0" err="1"/>
              <a:t>at</a:t>
            </a:r>
            <a:r>
              <a:rPr lang="hu-HU" dirty="0"/>
              <a:t> The </a:t>
            </a:r>
            <a:r>
              <a:rPr lang="hu-HU" dirty="0" err="1"/>
              <a:t>Turn</a:t>
            </a:r>
            <a:r>
              <a:rPr lang="hu-HU" dirty="0"/>
              <a:t> of </a:t>
            </a:r>
            <a:r>
              <a:rPr lang="hu-HU" dirty="0" err="1"/>
              <a:t>Millenia</a:t>
            </a:r>
            <a:endParaRPr lang="hu-HU" dirty="0"/>
          </a:p>
        </p:txBody>
      </p:sp>
      <p:pic>
        <p:nvPicPr>
          <p:cNvPr id="6" name="Kép 5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EA5D728C-3DF9-4D4B-8C1F-0A494E11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675" y="2555478"/>
            <a:ext cx="2141026" cy="1958811"/>
          </a:xfrm>
          <a:prstGeom prst="rect">
            <a:avLst/>
          </a:prstGeom>
        </p:spPr>
      </p:pic>
      <p:pic>
        <p:nvPicPr>
          <p:cNvPr id="8" name="Kép 7" descr="A képen ing, ruházat látható&#10;&#10;A leírás teljesen megbízható">
            <a:extLst>
              <a:ext uri="{FF2B5EF4-FFF2-40B4-BE49-F238E27FC236}">
                <a16:creationId xmlns:a16="http://schemas.microsoft.com/office/drawing/2014/main" id="{EA7A094C-4B84-4F4A-8935-65AF38E3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2" y="3751347"/>
            <a:ext cx="2102639" cy="2147011"/>
          </a:xfrm>
          <a:prstGeom prst="rect">
            <a:avLst/>
          </a:prstGeom>
        </p:spPr>
      </p:pic>
      <p:pic>
        <p:nvPicPr>
          <p:cNvPr id="10" name="Kép 9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3C73AFF8-968E-4A35-8798-3864F638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975" y="2701294"/>
            <a:ext cx="4326701" cy="3245026"/>
          </a:xfrm>
          <a:prstGeom prst="rect">
            <a:avLst/>
          </a:prstGeom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6241B6BD-6F88-F518-ACE7-B45BC6DA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567-9F3B-40A7-A145-8183EBEF6999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34F42F88-87A4-2236-D90B-26CC593F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943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4658E1AC-902D-2551-2C86-49D03589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Lecturers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91A8ED0-4F1E-F739-E059-4096599A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9DA5-C423-4245-A04D-46FF96864E27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7954622-2A79-DFBA-EF29-165B85A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D4933C7-EACD-2855-E548-5648B8E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DF5C6E4-A167-66C7-57B2-825204B4CB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49" y="2457000"/>
            <a:ext cx="3475205" cy="1944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7FF35F1-E01A-3BE2-8AE9-D7247DDB2B5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33" y="2457000"/>
            <a:ext cx="3536174" cy="1944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E9ACD4C-5A25-0D98-24AE-2C802C63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" y="2457000"/>
            <a:ext cx="3680000" cy="1944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C1CF6BB8-E0DD-5925-482E-D7E988F32C47}"/>
              </a:ext>
            </a:extLst>
          </p:cNvPr>
          <p:cNvSpPr txBox="1"/>
          <p:nvPr/>
        </p:nvSpPr>
        <p:spPr>
          <a:xfrm>
            <a:off x="2716384" y="4551086"/>
            <a:ext cx="6933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Email </a:t>
            </a:r>
            <a:r>
              <a:rPr lang="hu-HU" sz="2400" dirty="0" err="1"/>
              <a:t>contacts</a:t>
            </a:r>
            <a:r>
              <a:rPr lang="hu-HU" sz="2400" dirty="0"/>
              <a:t>: </a:t>
            </a:r>
            <a:endParaRPr lang="hu-H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/>
              <a:t>Any</a:t>
            </a:r>
            <a:r>
              <a:rPr lang="hu-HU" sz="2400" dirty="0"/>
              <a:t> of </a:t>
            </a:r>
            <a:r>
              <a:rPr lang="hu-HU" sz="2400" dirty="0" err="1"/>
              <a:t>us</a:t>
            </a:r>
            <a:endParaRPr lang="hu-H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b="1" dirty="0" err="1"/>
              <a:t>Only</a:t>
            </a:r>
            <a:r>
              <a:rPr lang="hu-HU" sz="2400" b="1" dirty="0"/>
              <a:t> </a:t>
            </a:r>
            <a:r>
              <a:rPr lang="hu-HU" sz="2400" b="1" dirty="0" err="1"/>
              <a:t>with</a:t>
            </a:r>
            <a:r>
              <a:rPr lang="hu-HU" sz="2400" b="1" dirty="0"/>
              <a:t> </a:t>
            </a:r>
            <a:r>
              <a:rPr lang="hu-HU" sz="2400" b="1" dirty="0" err="1"/>
              <a:t>subjects</a:t>
            </a:r>
            <a:r>
              <a:rPr lang="hu-HU" sz="2400" b="1" dirty="0"/>
              <a:t> starting </a:t>
            </a:r>
            <a:r>
              <a:rPr lang="hu-HU" sz="2400" b="1" dirty="0" err="1"/>
              <a:t>with</a:t>
            </a:r>
            <a:r>
              <a:rPr lang="hu-HU" sz="2400" b="1" dirty="0"/>
              <a:t> </a:t>
            </a:r>
            <a:r>
              <a:rPr lang="hu-HU" sz="2400" b="1" dirty="0">
                <a:highlight>
                  <a:srgbClr val="FFFF00"/>
                </a:highlight>
              </a:rPr>
              <a:t>[Intro2ML] </a:t>
            </a:r>
          </a:p>
        </p:txBody>
      </p:sp>
    </p:spTree>
    <p:extLst>
      <p:ext uri="{BB962C8B-B14F-4D97-AF65-F5344CB8AC3E}">
        <p14:creationId xmlns:p14="http://schemas.microsoft.com/office/powerpoint/2010/main" val="24840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908D9A1A-03DC-48C5-B7D5-43244EC12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2810669"/>
            <a:ext cx="1828800" cy="1828800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3D1A57A-17F2-4EEA-A2EC-15CE6314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40</a:t>
            </a:fld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775E7B-27D6-E8CD-1F5D-6CDD4CEF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Project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Minsky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MIT (</a:t>
            </a:r>
            <a:r>
              <a:rPr lang="hu-HU" dirty="0" err="1"/>
              <a:t>cf</a:t>
            </a:r>
            <a:r>
              <a:rPr lang="hu-HU" dirty="0"/>
              <a:t>. </a:t>
            </a:r>
            <a:r>
              <a:rPr lang="hu-HU" dirty="0" err="1"/>
              <a:t>Founding</a:t>
            </a:r>
            <a:r>
              <a:rPr lang="hu-HU" dirty="0"/>
              <a:t> </a:t>
            </a:r>
            <a:r>
              <a:rPr lang="hu-HU" dirty="0" err="1"/>
              <a:t>Fathers</a:t>
            </a:r>
            <a:r>
              <a:rPr lang="hu-HU" dirty="0"/>
              <a:t>)</a:t>
            </a:r>
          </a:p>
        </p:txBody>
      </p:sp>
      <p:pic>
        <p:nvPicPr>
          <p:cNvPr id="10" name="Kép 9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B79330BE-1653-48AA-8B51-7B0AA647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02" y="1818809"/>
            <a:ext cx="5274197" cy="3891066"/>
          </a:xfrm>
          <a:prstGeom prst="rect">
            <a:avLst/>
          </a:prstGeom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B6344600-791E-6B3C-7C24-67C0022E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F525-6AB9-4299-8707-044D046A132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5E9FD46-4CC3-0969-E1A3-433F96B6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3758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87571A-CCD5-482F-BB16-12C6DCD1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Is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reason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AI </a:t>
            </a:r>
            <a:r>
              <a:rPr lang="hu-HU" dirty="0" err="1"/>
              <a:t>wave</a:t>
            </a:r>
            <a:r>
              <a:rPr lang="hu-HU" dirty="0"/>
              <a:t>?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BF09ED3-2399-4FEB-81E1-F3BB4EBE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41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8B016A68-775B-8F24-1CD6-CA704F92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It</a:t>
            </a:r>
            <a:r>
              <a:rPr lang="hu-HU" dirty="0"/>
              <a:t> is 20+ </a:t>
            </a:r>
            <a:r>
              <a:rPr lang="hu-HU" dirty="0" err="1"/>
              <a:t>years</a:t>
            </a:r>
            <a:r>
              <a:rPr lang="hu-HU" dirty="0"/>
              <a:t> old </a:t>
            </a:r>
            <a:r>
              <a:rPr lang="hu-HU" dirty="0" err="1"/>
              <a:t>now</a:t>
            </a:r>
            <a:r>
              <a:rPr lang="hu-HU" dirty="0"/>
              <a:t>…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3588C-6461-4969-B643-B9AE67CB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67" y="2185991"/>
            <a:ext cx="2407266" cy="3714068"/>
          </a:xfrm>
          <a:prstGeom prst="rect">
            <a:avLst/>
          </a:prstGeom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64AEBDAF-564B-2474-806C-F402163A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B934-1392-44DF-8C50-0170D4D19AA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8978106-071C-6A56-051D-BCA2E173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2477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87571A-CCD5-482F-BB16-12C6DCD1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Is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reason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AI </a:t>
            </a:r>
            <a:r>
              <a:rPr lang="hu-HU" dirty="0" err="1"/>
              <a:t>wave</a:t>
            </a:r>
            <a:r>
              <a:rPr lang="hu-HU" dirty="0"/>
              <a:t>?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NO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FBF09ED3-2399-4FEB-81E1-F3BB4EBE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42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8B016A68-775B-8F24-1CD6-CA704F92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It</a:t>
            </a:r>
            <a:r>
              <a:rPr lang="hu-HU" dirty="0"/>
              <a:t> is 20+ </a:t>
            </a:r>
            <a:r>
              <a:rPr lang="hu-HU" dirty="0" err="1"/>
              <a:t>years</a:t>
            </a:r>
            <a:r>
              <a:rPr lang="hu-HU" dirty="0"/>
              <a:t> old </a:t>
            </a:r>
            <a:r>
              <a:rPr lang="hu-HU" dirty="0" err="1"/>
              <a:t>now</a:t>
            </a:r>
            <a:r>
              <a:rPr lang="hu-HU" dirty="0"/>
              <a:t>…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3F3588C-6461-4969-B643-B9AE67CB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67" y="2185991"/>
            <a:ext cx="2407266" cy="3714068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ECCDFFAA-A433-58F5-FF90-BE618C06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BBD9-873E-4517-B776-C950D32E17A7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71DF30EC-A13F-A198-DE92-1EAF80DE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6417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0DAA72D-C9B2-4110-AE4B-AA29C388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</a:t>
            </a:r>
            <a:r>
              <a:rPr lang="hu-HU" dirty="0"/>
              <a:t> of </a:t>
            </a:r>
            <a:r>
              <a:rPr lang="hu-HU" dirty="0" err="1"/>
              <a:t>Google’s</a:t>
            </a:r>
            <a:r>
              <a:rPr lang="hu-HU" dirty="0"/>
              <a:t> </a:t>
            </a:r>
            <a:r>
              <a:rPr lang="hu-HU" dirty="0" err="1"/>
              <a:t>name</a:t>
            </a:r>
            <a:r>
              <a:rPr lang="hu-HU" dirty="0"/>
              <a:t>?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12EC7765-7110-4772-8997-46837A05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43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41254F6-63B2-1EEC-25C6-C67FA8DA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(and </a:t>
            </a:r>
            <a:r>
              <a:rPr lang="hu-HU" dirty="0" err="1"/>
              <a:t>smart</a:t>
            </a:r>
            <a:r>
              <a:rPr lang="hu-HU" dirty="0"/>
              <a:t> </a:t>
            </a:r>
            <a:r>
              <a:rPr lang="hu-HU" dirty="0" err="1"/>
              <a:t>phones</a:t>
            </a:r>
            <a:r>
              <a:rPr lang="hu-HU" dirty="0"/>
              <a:t>)</a:t>
            </a:r>
          </a:p>
        </p:txBody>
      </p:sp>
      <p:pic>
        <p:nvPicPr>
          <p:cNvPr id="6" name="Kép 5" descr="A képen fejdísz, ruházat, sisak látható&#10;&#10;A leírás teljesen megbízható">
            <a:extLst>
              <a:ext uri="{FF2B5EF4-FFF2-40B4-BE49-F238E27FC236}">
                <a16:creationId xmlns:a16="http://schemas.microsoft.com/office/drawing/2014/main" id="{8B3160DA-B70E-471B-9604-B094DCD8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32" y="3087148"/>
            <a:ext cx="3301799" cy="2667854"/>
          </a:xfrm>
          <a:prstGeom prst="rect">
            <a:avLst/>
          </a:prstGeom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B4E43BD3-FA9D-015E-1E86-2CA2453E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D1D3D-B8A7-43F9-8823-2980D38632E3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13AB5E-E23A-1B63-FE62-D0EB9102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9910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30DE2E4A-89EA-4F4D-A4DF-2560F0DFA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5337" y="2958306"/>
            <a:ext cx="2981325" cy="1533525"/>
          </a:xfr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1CEA3596-EF18-4824-AD46-472757A0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44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A31CF478-D227-21F6-BF7B-F6C8AC39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origin</a:t>
            </a:r>
            <a:r>
              <a:rPr lang="hu-HU" dirty="0"/>
              <a:t> of </a:t>
            </a:r>
            <a:r>
              <a:rPr lang="hu-HU" dirty="0" err="1"/>
              <a:t>Google’s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FA03B74-8241-4863-A03A-B299462F9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7000" contras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1655" y="1959309"/>
            <a:ext cx="7748688" cy="3987130"/>
          </a:xfrm>
          <a:prstGeom prst="rect">
            <a:avLst/>
          </a:prstGeom>
        </p:spPr>
      </p:pic>
      <p:sp>
        <p:nvSpPr>
          <p:cNvPr id="7" name="Dátum helye 6">
            <a:extLst>
              <a:ext uri="{FF2B5EF4-FFF2-40B4-BE49-F238E27FC236}">
                <a16:creationId xmlns:a16="http://schemas.microsoft.com/office/drawing/2014/main" id="{2E0EA391-49C2-1FD7-EFCD-01DC0CB6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36B34-E4B4-45F1-8052-D5263ACC65F9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1F8F054-8BB1-AB07-99BA-D8349C10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10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A162029-5D5E-EDEB-1BE2-F3522AAE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Era</a:t>
            </a:r>
            <a:r>
              <a:rPr lang="hu-HU" dirty="0"/>
              <a:t> of Data </a:t>
            </a:r>
            <a:r>
              <a:rPr lang="hu-HU" dirty="0" err="1"/>
              <a:t>Economy</a:t>
            </a:r>
            <a:r>
              <a:rPr lang="hu-HU" dirty="0"/>
              <a:t> (Big Data)</a:t>
            </a:r>
            <a:br>
              <a:rPr lang="hu-HU" dirty="0"/>
            </a:br>
            <a:r>
              <a:rPr lang="hu-HU" sz="3100" dirty="0"/>
              <a:t>Google (Apple, Facebook, Amazon, …)</a:t>
            </a:r>
            <a:endParaRPr lang="hu-HU" dirty="0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4637D8-8BD1-472B-87EE-18847D985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62791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collecting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decades</a:t>
            </a:r>
            <a:r>
              <a:rPr lang="hu-HU" dirty="0"/>
              <a:t>?</a:t>
            </a:r>
          </a:p>
          <a:p>
            <a:r>
              <a:rPr lang="hu-HU" sz="2600" dirty="0" err="1"/>
              <a:t>If</a:t>
            </a:r>
            <a:r>
              <a:rPr lang="hu-HU" sz="2600" dirty="0"/>
              <a:t> </a:t>
            </a:r>
            <a:r>
              <a:rPr lang="hu-HU" sz="2600" dirty="0" err="1"/>
              <a:t>you</a:t>
            </a:r>
            <a:r>
              <a:rPr lang="hu-HU" sz="2600" dirty="0"/>
              <a:t> </a:t>
            </a:r>
            <a:r>
              <a:rPr lang="hu-HU" sz="2600" dirty="0" err="1"/>
              <a:t>can</a:t>
            </a:r>
            <a:r>
              <a:rPr lang="hu-HU" sz="2600" dirty="0"/>
              <a:t> </a:t>
            </a:r>
            <a:r>
              <a:rPr lang="hu-HU" sz="2600" dirty="0" err="1"/>
              <a:t>get</a:t>
            </a:r>
            <a:r>
              <a:rPr lang="hu-HU" sz="2600" dirty="0"/>
              <a:t> </a:t>
            </a:r>
            <a:r>
              <a:rPr lang="hu-HU" sz="2600" dirty="0" err="1"/>
              <a:t>access</a:t>
            </a:r>
            <a:r>
              <a:rPr lang="hu-HU" sz="2600" dirty="0"/>
              <a:t> </a:t>
            </a:r>
            <a:r>
              <a:rPr lang="hu-HU" sz="2600" dirty="0" err="1"/>
              <a:t>to</a:t>
            </a:r>
            <a:r>
              <a:rPr lang="hu-HU" sz="2600" dirty="0"/>
              <a:t> ‚</a:t>
            </a:r>
            <a:r>
              <a:rPr lang="hu-HU" sz="2600" dirty="0" err="1"/>
              <a:t>all</a:t>
            </a:r>
            <a:r>
              <a:rPr lang="hu-HU" sz="2600" dirty="0"/>
              <a:t>’ </a:t>
            </a:r>
            <a:r>
              <a:rPr lang="hu-HU" sz="2600" dirty="0" err="1"/>
              <a:t>information</a:t>
            </a:r>
            <a:r>
              <a:rPr lang="hu-HU" sz="2600" dirty="0"/>
              <a:t> </a:t>
            </a:r>
            <a:r>
              <a:rPr lang="hu-HU" sz="2600" dirty="0" err="1"/>
              <a:t>at</a:t>
            </a:r>
            <a:r>
              <a:rPr lang="hu-HU" sz="2600" dirty="0"/>
              <a:t> </a:t>
            </a:r>
            <a:r>
              <a:rPr lang="hu-HU" sz="2600" dirty="0" err="1"/>
              <a:t>once</a:t>
            </a:r>
            <a:endParaRPr lang="hu-HU" sz="2600" dirty="0"/>
          </a:p>
          <a:p>
            <a:r>
              <a:rPr lang="hu-HU" sz="2600" dirty="0" err="1"/>
              <a:t>About</a:t>
            </a:r>
            <a:r>
              <a:rPr lang="hu-HU" sz="2600" dirty="0"/>
              <a:t> </a:t>
            </a:r>
            <a:r>
              <a:rPr lang="hu-HU" sz="2600" dirty="0" err="1"/>
              <a:t>the</a:t>
            </a:r>
            <a:r>
              <a:rPr lang="hu-HU" sz="2600" dirty="0"/>
              <a:t> ‚</a:t>
            </a:r>
            <a:r>
              <a:rPr lang="hu-HU" sz="2600" dirty="0" err="1"/>
              <a:t>whole</a:t>
            </a:r>
            <a:r>
              <a:rPr lang="hu-HU" sz="2600" dirty="0"/>
              <a:t> of </a:t>
            </a:r>
            <a:r>
              <a:rPr lang="hu-HU" sz="2600" dirty="0" err="1"/>
              <a:t>humanity</a:t>
            </a:r>
            <a:r>
              <a:rPr lang="hu-HU" sz="2600" dirty="0"/>
              <a:t>’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 err="1"/>
              <a:t>Example</a:t>
            </a:r>
            <a:r>
              <a:rPr lang="hu-HU" dirty="0"/>
              <a:t>:</a:t>
            </a:r>
          </a:p>
          <a:p>
            <a:r>
              <a:rPr lang="hu-HU" sz="2200" dirty="0" err="1"/>
              <a:t>Google’s</a:t>
            </a:r>
            <a:r>
              <a:rPr lang="hu-HU" sz="2200" dirty="0"/>
              <a:t> </a:t>
            </a:r>
            <a:r>
              <a:rPr lang="hu-HU" sz="2200" dirty="0" err="1"/>
              <a:t>speech</a:t>
            </a:r>
            <a:r>
              <a:rPr lang="hu-HU" sz="2200" dirty="0"/>
              <a:t> </a:t>
            </a:r>
            <a:r>
              <a:rPr lang="hu-HU" sz="2200" dirty="0" err="1"/>
              <a:t>recognition</a:t>
            </a:r>
            <a:r>
              <a:rPr lang="hu-HU" sz="2200" dirty="0"/>
              <a:t> </a:t>
            </a:r>
            <a:r>
              <a:rPr lang="hu-HU" sz="2200" dirty="0" err="1"/>
              <a:t>was</a:t>
            </a:r>
            <a:r>
              <a:rPr lang="hu-HU" sz="2200" dirty="0"/>
              <a:t> </a:t>
            </a:r>
            <a:r>
              <a:rPr lang="hu-HU" sz="2200" dirty="0" err="1"/>
              <a:t>introduced</a:t>
            </a:r>
            <a:r>
              <a:rPr lang="hu-HU" sz="2200" dirty="0"/>
              <a:t> </a:t>
            </a:r>
            <a:r>
              <a:rPr lang="hu-HU" sz="2200" dirty="0" err="1"/>
              <a:t>first</a:t>
            </a:r>
            <a:r>
              <a:rPr lang="hu-HU" sz="2200" dirty="0"/>
              <a:t>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recognise</a:t>
            </a:r>
            <a:r>
              <a:rPr lang="hu-HU" sz="2200" dirty="0"/>
              <a:t> </a:t>
            </a:r>
            <a:r>
              <a:rPr lang="hu-HU" sz="2200" dirty="0" err="1"/>
              <a:t>search</a:t>
            </a:r>
            <a:r>
              <a:rPr lang="hu-HU" sz="2200" dirty="0"/>
              <a:t> </a:t>
            </a:r>
            <a:r>
              <a:rPr lang="hu-HU" sz="2200" dirty="0" err="1"/>
              <a:t>keywords</a:t>
            </a:r>
            <a:endParaRPr lang="hu-HU" sz="2200" dirty="0"/>
          </a:p>
          <a:p>
            <a:pPr lvl="1"/>
            <a:r>
              <a:rPr lang="hu-HU" sz="2300" dirty="0" err="1"/>
              <a:t>Trained</a:t>
            </a:r>
            <a:r>
              <a:rPr lang="hu-HU" sz="2300" dirty="0"/>
              <a:t> </a:t>
            </a:r>
            <a:r>
              <a:rPr lang="hu-HU" sz="2300" dirty="0" err="1"/>
              <a:t>on</a:t>
            </a:r>
            <a:r>
              <a:rPr lang="hu-HU" sz="2300" dirty="0"/>
              <a:t> internet </a:t>
            </a:r>
            <a:r>
              <a:rPr lang="hu-HU" sz="2300" dirty="0" err="1"/>
              <a:t>search</a:t>
            </a:r>
            <a:r>
              <a:rPr lang="hu-HU" sz="2300" dirty="0"/>
              <a:t> logs </a:t>
            </a:r>
            <a:r>
              <a:rPr lang="hu-HU" sz="2300" dirty="0" err="1"/>
              <a:t>since</a:t>
            </a:r>
            <a:r>
              <a:rPr lang="hu-HU" sz="2300" dirty="0"/>
              <a:t> 1998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CB4B6880-A026-49BD-8DF0-627ED8DE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45</a:t>
            </a:fld>
            <a:endParaRPr lang="en-US"/>
          </a:p>
        </p:txBody>
      </p:sp>
      <p:pic>
        <p:nvPicPr>
          <p:cNvPr id="7" name="Tartalom helye 6" descr="A képen függöny látható&#10;&#10;A leírás teljesen megbízható">
            <a:extLst>
              <a:ext uri="{FF2B5EF4-FFF2-40B4-BE49-F238E27FC236}">
                <a16:creationId xmlns:a16="http://schemas.microsoft.com/office/drawing/2014/main" id="{9FAEDA51-A43B-6856-5B68-7CED31BBB8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0914" y="2265704"/>
            <a:ext cx="5181600" cy="2917371"/>
          </a:xfrm>
          <a:prstGeom prst="rect">
            <a:avLst/>
          </a:prstGeom>
        </p:spPr>
      </p:pic>
      <p:sp>
        <p:nvSpPr>
          <p:cNvPr id="8" name="Dátum helye 7">
            <a:extLst>
              <a:ext uri="{FF2B5EF4-FFF2-40B4-BE49-F238E27FC236}">
                <a16:creationId xmlns:a16="http://schemas.microsoft.com/office/drawing/2014/main" id="{1A6B6BE5-CD96-DC61-4D02-287C8733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4C9B-805F-497D-90CF-0B1C10C16B9C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9" name="Élőláb helye 8">
            <a:extLst>
              <a:ext uri="{FF2B5EF4-FFF2-40B4-BE49-F238E27FC236}">
                <a16:creationId xmlns:a16="http://schemas.microsoft.com/office/drawing/2014/main" id="{DA75A546-5AEA-3A7A-A23B-CB88677E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976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8CE0C3-1104-40EA-AF48-5A29A670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/>
              <a:t>Advent and </a:t>
            </a:r>
            <a:r>
              <a:rPr lang="hu-HU" dirty="0" err="1"/>
              <a:t>proliferation</a:t>
            </a:r>
            <a:r>
              <a:rPr lang="hu-HU" dirty="0"/>
              <a:t> of </a:t>
            </a:r>
            <a:r>
              <a:rPr lang="hu-HU" dirty="0" err="1"/>
              <a:t>GPUs</a:t>
            </a:r>
            <a:endParaRPr lang="hu-HU" dirty="0"/>
          </a:p>
          <a:p>
            <a:pPr>
              <a:lnSpc>
                <a:spcPct val="150000"/>
              </a:lnSpc>
            </a:pPr>
            <a:endParaRPr lang="hu-HU" dirty="0"/>
          </a:p>
          <a:p>
            <a:pPr>
              <a:lnSpc>
                <a:spcPct val="150000"/>
              </a:lnSpc>
            </a:pPr>
            <a:r>
              <a:rPr lang="hu-HU" dirty="0" err="1"/>
              <a:t>Invention</a:t>
            </a:r>
            <a:r>
              <a:rPr lang="hu-HU" dirty="0"/>
              <a:t> of ‚</a:t>
            </a:r>
            <a:r>
              <a:rPr lang="hu-HU" dirty="0" err="1"/>
              <a:t>deep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’ </a:t>
            </a:r>
          </a:p>
          <a:p>
            <a:pPr lvl="1">
              <a:lnSpc>
                <a:spcPct val="150000"/>
              </a:lnSpc>
            </a:pPr>
            <a:r>
              <a:rPr lang="hu-HU" dirty="0" err="1"/>
              <a:t>Especially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context of </a:t>
            </a:r>
            <a:r>
              <a:rPr lang="hu-HU" dirty="0" err="1"/>
              <a:t>graphics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br>
              <a:rPr lang="hu-HU" dirty="0">
                <a:sym typeface="Wingdings" panose="05000000000000000000" pitchFamily="2" charset="2"/>
              </a:rPr>
            </a:br>
            <a:r>
              <a:rPr lang="hu-HU" dirty="0" err="1">
                <a:sym typeface="Wingdings" panose="05000000000000000000" pitchFamily="2" charset="2"/>
              </a:rPr>
              <a:t>Convolutional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Neural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Networks</a:t>
            </a:r>
            <a:endParaRPr lang="hu-HU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789CDE6-0D5A-25F7-07A5-5CA573E0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Additional</a:t>
            </a:r>
            <a:r>
              <a:rPr lang="hu-HU" dirty="0"/>
              <a:t> </a:t>
            </a:r>
            <a:r>
              <a:rPr lang="hu-HU" dirty="0" err="1"/>
              <a:t>Facilitators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AI </a:t>
            </a:r>
            <a:r>
              <a:rPr lang="hu-HU" dirty="0" err="1"/>
              <a:t>wave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0F38050-F43D-8747-636D-169D6795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DF96A-6313-4A7D-9F0E-E9E7226FCFDE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1B94659-02C2-85EE-31FE-C600DA3E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CCE8527-555A-4A3A-FF4D-565F3F5C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68962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248609F-1246-9300-0492-3811B6CC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Fate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Current</a:t>
            </a:r>
            <a:r>
              <a:rPr lang="hu-HU" dirty="0"/>
              <a:t> </a:t>
            </a:r>
            <a:r>
              <a:rPr lang="hu-HU" dirty="0" err="1"/>
              <a:t>Wave</a:t>
            </a:r>
            <a:r>
              <a:rPr lang="hu-HU" dirty="0"/>
              <a:t>?</a:t>
            </a:r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05ED66F1-0A67-4D95-8F56-CC6A6DCF87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 </a:t>
            </a:r>
            <a:r>
              <a:rPr lang="hu-HU" dirty="0" err="1"/>
              <a:t>significant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wave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(</a:t>
            </a:r>
            <a:r>
              <a:rPr lang="hu-HU" dirty="0" err="1"/>
              <a:t>mostly</a:t>
            </a:r>
            <a:r>
              <a:rPr lang="hu-HU" dirty="0"/>
              <a:t>) </a:t>
            </a:r>
            <a:r>
              <a:rPr lang="hu-HU" dirty="0" err="1"/>
              <a:t>financed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capital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worse</a:t>
            </a:r>
            <a:endParaRPr lang="hu-HU" dirty="0"/>
          </a:p>
          <a:p>
            <a:pPr lvl="1"/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big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fail</a:t>
            </a:r>
            <a:r>
              <a:rPr lang="hu-HU" dirty="0"/>
              <a:t>?</a:t>
            </a:r>
          </a:p>
          <a:p>
            <a:pPr lvl="2"/>
            <a:r>
              <a:rPr lang="hu-HU" dirty="0" err="1"/>
              <a:t>Cf</a:t>
            </a:r>
            <a:r>
              <a:rPr lang="hu-HU" dirty="0"/>
              <a:t>. </a:t>
            </a:r>
            <a:r>
              <a:rPr lang="hu-HU" dirty="0" err="1"/>
              <a:t>Famous</a:t>
            </a:r>
            <a:r>
              <a:rPr lang="hu-HU" dirty="0"/>
              <a:t> last </a:t>
            </a:r>
            <a:r>
              <a:rPr lang="hu-HU" dirty="0" err="1"/>
              <a:t>words</a:t>
            </a:r>
            <a:endParaRPr lang="hu-HU" dirty="0"/>
          </a:p>
          <a:p>
            <a:pPr lvl="1"/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colder</a:t>
            </a:r>
            <a:r>
              <a:rPr lang="hu-HU" dirty="0"/>
              <a:t> AI </a:t>
            </a:r>
            <a:r>
              <a:rPr lang="hu-HU" dirty="0" err="1"/>
              <a:t>winter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hu-HU" dirty="0" err="1"/>
              <a:t>ever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marketing?</a:t>
            </a:r>
          </a:p>
          <a:p>
            <a:pPr lvl="2"/>
            <a:r>
              <a:rPr lang="hu-HU" dirty="0" err="1"/>
              <a:t>Recognition</a:t>
            </a:r>
            <a:r>
              <a:rPr lang="hu-HU" dirty="0"/>
              <a:t> of </a:t>
            </a:r>
            <a:r>
              <a:rPr lang="hu-HU" dirty="0" err="1"/>
              <a:t>achievements</a:t>
            </a:r>
            <a:endParaRPr lang="hu-HU" dirty="0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29FA6F-79AF-5CA2-346A-428A8D8A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6AED-8F36-491B-85CE-F454C2C98684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02007E4-7C6B-4866-D89B-F249C8D9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A5344A23-8704-4766-B6DA-261C5BBE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47</a:t>
            </a:fld>
            <a:endParaRPr lang="en-US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047BF5A7-7636-AC61-EA5D-18BB6E674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54940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65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6E8372C3-831A-C50F-A7FB-C31ABB874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!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0172B707-120D-1A87-9B22-91CDF390C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hu-HU" sz="3300" dirty="0"/>
              <a:t>László Gulyás</a:t>
            </a:r>
            <a:endParaRPr lang="hu-HU" dirty="0"/>
          </a:p>
          <a:p>
            <a:r>
              <a:rPr lang="hu-HU" dirty="0" err="1"/>
              <a:t>Associate</a:t>
            </a:r>
            <a:r>
              <a:rPr lang="hu-HU" dirty="0"/>
              <a:t> Professor</a:t>
            </a:r>
            <a:br>
              <a:rPr lang="hu-HU" dirty="0"/>
            </a:b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br>
              <a:rPr lang="hu-HU" dirty="0"/>
            </a:br>
            <a:r>
              <a:rPr lang="hu-HU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lgulyas@inf.elte.hu</a:t>
            </a:r>
            <a:endParaRPr lang="hu-HU" dirty="0">
              <a:solidFill>
                <a:srgbClr val="FFFF00"/>
              </a:solidFill>
            </a:endParaRPr>
          </a:p>
          <a:p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FD4BFC5-A77B-F1B9-D469-05EB0BC419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246813"/>
            <a:ext cx="1377950" cy="365125"/>
          </a:xfrm>
        </p:spPr>
        <p:txBody>
          <a:bodyPr/>
          <a:lstStyle/>
          <a:p>
            <a:fld id="{A8537A3F-4FE9-443C-976E-7BCA79A0C87C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AF289D9-6750-D927-CE12-88DA5BBF27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253163"/>
            <a:ext cx="1014412" cy="357187"/>
          </a:xfrm>
        </p:spPr>
        <p:txBody>
          <a:bodyPr/>
          <a:lstStyle/>
          <a:p>
            <a:fld id="{9F7ECEBC-3B63-4262-8BE9-06366B519A9F}" type="slidenum">
              <a:rPr lang="hu-HU" smtClean="0"/>
              <a:pPr/>
              <a:t>48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343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6013DD-A256-3320-1295-6581F5EA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Requirements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A71F2E12-0014-47B3-D691-9C8718C77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Assignments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918B0AE-94D5-B790-A9A8-B831EC89F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1 End-of-</a:t>
            </a:r>
            <a:r>
              <a:rPr lang="hu-HU" dirty="0" err="1"/>
              <a:t>Semester</a:t>
            </a:r>
            <a:r>
              <a:rPr lang="hu-HU" dirty="0"/>
              <a:t> Test</a:t>
            </a:r>
          </a:p>
          <a:p>
            <a:pPr lvl="1"/>
            <a:r>
              <a:rPr lang="hu-HU" b="1" dirty="0" err="1"/>
              <a:t>Compulsory</a:t>
            </a:r>
            <a:endParaRPr lang="hu-HU" b="1" dirty="0"/>
          </a:p>
          <a:p>
            <a:pPr lvl="1"/>
            <a:r>
              <a:rPr lang="hu-HU" dirty="0" err="1"/>
              <a:t>Written</a:t>
            </a:r>
            <a:endParaRPr lang="hu-HU" dirty="0"/>
          </a:p>
          <a:p>
            <a:pPr lvl="1"/>
            <a:r>
              <a:rPr lang="hu-HU" dirty="0"/>
              <a:t>In </a:t>
            </a:r>
            <a:r>
              <a:rPr lang="hu-HU" dirty="0" err="1"/>
              <a:t>person</a:t>
            </a:r>
            <a:endParaRPr lang="hu-HU" dirty="0"/>
          </a:p>
          <a:p>
            <a:pPr lvl="1"/>
            <a:r>
              <a:rPr lang="hu-HU" dirty="0"/>
              <a:t>100 </a:t>
            </a:r>
            <a:r>
              <a:rPr lang="hu-HU" dirty="0" err="1"/>
              <a:t>points</a:t>
            </a:r>
            <a:endParaRPr lang="hu-HU" dirty="0"/>
          </a:p>
          <a:p>
            <a:r>
              <a:rPr lang="hu-HU" dirty="0"/>
              <a:t>2 </a:t>
            </a:r>
            <a:r>
              <a:rPr lang="hu-HU" b="1" dirty="0" err="1"/>
              <a:t>optional</a:t>
            </a:r>
            <a:r>
              <a:rPr lang="hu-HU" dirty="0"/>
              <a:t> </a:t>
            </a:r>
            <a:r>
              <a:rPr lang="hu-HU" dirty="0" err="1"/>
              <a:t>homework</a:t>
            </a:r>
            <a:r>
              <a:rPr lang="hu-HU" dirty="0"/>
              <a:t> </a:t>
            </a:r>
            <a:r>
              <a:rPr lang="hu-HU" dirty="0" err="1"/>
              <a:t>projects</a:t>
            </a:r>
            <a:endParaRPr lang="hu-HU" dirty="0"/>
          </a:p>
          <a:p>
            <a:pPr lvl="1"/>
            <a:r>
              <a:rPr lang="hu-HU" dirty="0" err="1"/>
              <a:t>Applying</a:t>
            </a:r>
            <a:r>
              <a:rPr lang="hu-HU" dirty="0"/>
              <a:t> </a:t>
            </a:r>
            <a:r>
              <a:rPr lang="hu-HU" dirty="0" err="1"/>
              <a:t>existing</a:t>
            </a:r>
            <a:r>
              <a:rPr lang="hu-HU" dirty="0"/>
              <a:t> AI </a:t>
            </a:r>
            <a:r>
              <a:rPr lang="hu-HU" dirty="0" err="1"/>
              <a:t>tools</a:t>
            </a:r>
            <a:endParaRPr lang="hu-HU" dirty="0"/>
          </a:p>
          <a:p>
            <a:pPr lvl="1"/>
            <a:r>
              <a:rPr lang="hu-HU" dirty="0" err="1"/>
              <a:t>Documenting</a:t>
            </a:r>
            <a:r>
              <a:rPr lang="hu-HU" dirty="0"/>
              <a:t> </a:t>
            </a:r>
            <a:r>
              <a:rPr lang="hu-HU" dirty="0" err="1"/>
              <a:t>it</a:t>
            </a:r>
            <a:endParaRPr lang="hu-HU" dirty="0"/>
          </a:p>
          <a:p>
            <a:pPr lvl="1"/>
            <a:r>
              <a:rPr lang="hu-HU" dirty="0"/>
              <a:t>10 </a:t>
            </a:r>
            <a:r>
              <a:rPr lang="hu-HU" dirty="0" err="1"/>
              <a:t>points</a:t>
            </a:r>
            <a:r>
              <a:rPr lang="hu-HU" dirty="0"/>
              <a:t> </a:t>
            </a:r>
            <a:r>
              <a:rPr lang="hu-HU" dirty="0" err="1"/>
              <a:t>each</a:t>
            </a:r>
            <a:endParaRPr lang="hu-HU" dirty="0"/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634C3EF5-55EE-EB8B-358F-D66A38367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Grading</a:t>
            </a:r>
            <a:endParaRPr lang="hu-HU" dirty="0"/>
          </a:p>
        </p:txBody>
      </p:sp>
      <p:graphicFrame>
        <p:nvGraphicFramePr>
          <p:cNvPr id="11" name="Táblázat 11">
            <a:extLst>
              <a:ext uri="{FF2B5EF4-FFF2-40B4-BE49-F238E27FC236}">
                <a16:creationId xmlns:a16="http://schemas.microsoft.com/office/drawing/2014/main" id="{B00D0549-1739-F77C-CE9F-2FF354457D0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86691181"/>
              </p:ext>
            </p:extLst>
          </p:nvPr>
        </p:nvGraphicFramePr>
        <p:xfrm>
          <a:off x="7036065" y="3084165"/>
          <a:ext cx="345545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29">
                  <a:extLst>
                    <a:ext uri="{9D8B030D-6E8A-4147-A177-3AD203B41FA5}">
                      <a16:colId xmlns:a16="http://schemas.microsoft.com/office/drawing/2014/main" val="2102002183"/>
                    </a:ext>
                  </a:extLst>
                </a:gridCol>
                <a:gridCol w="1727729">
                  <a:extLst>
                    <a:ext uri="{9D8B030D-6E8A-4147-A177-3AD203B41FA5}">
                      <a16:colId xmlns:a16="http://schemas.microsoft.com/office/drawing/2014/main" val="3815519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Points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Grade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27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0-39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19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40-54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9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55-69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464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70-84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3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33195"/>
                  </a:ext>
                </a:extLst>
              </a:tr>
            </a:tbl>
          </a:graphicData>
        </a:graphic>
      </p:graphicFrame>
      <p:sp>
        <p:nvSpPr>
          <p:cNvPr id="3" name="Dátum helye 2">
            <a:extLst>
              <a:ext uri="{FF2B5EF4-FFF2-40B4-BE49-F238E27FC236}">
                <a16:creationId xmlns:a16="http://schemas.microsoft.com/office/drawing/2014/main" id="{38C6E0E5-187C-F2A4-F86B-79666B8B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85A0-3D9C-423C-997B-4FAE3A18D3D2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73FAD55-09C8-5832-2C34-2F65A966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4553B83-5CB0-75BA-2125-F2A42C66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005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9C7D51D7-5610-BE44-C5D4-266E2CD4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Course</a:t>
            </a:r>
            <a:r>
              <a:rPr lang="hu-HU" dirty="0"/>
              <a:t> </a:t>
            </a:r>
            <a:r>
              <a:rPr lang="hu-HU" dirty="0" err="1"/>
              <a:t>Plan</a:t>
            </a:r>
            <a:endParaRPr lang="hu-HU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AA46508-8459-3D8F-1658-06A21073FF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2400" dirty="0" err="1"/>
              <a:t>Intro</a:t>
            </a:r>
            <a:r>
              <a:rPr lang="hu-HU" sz="2400" dirty="0"/>
              <a:t> and </a:t>
            </a:r>
            <a:r>
              <a:rPr lang="hu-HU" sz="2400" dirty="0" err="1"/>
              <a:t>Brief</a:t>
            </a:r>
            <a:r>
              <a:rPr lang="hu-HU" sz="2400" dirty="0"/>
              <a:t> </a:t>
            </a:r>
            <a:r>
              <a:rPr lang="hu-HU" sz="2400" dirty="0" err="1"/>
              <a:t>History</a:t>
            </a:r>
            <a:r>
              <a:rPr lang="hu-HU" sz="2400" dirty="0"/>
              <a:t> (</a:t>
            </a:r>
            <a:r>
              <a:rPr lang="hu-HU" sz="2400" i="1" dirty="0"/>
              <a:t>Gulyás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 dirty="0"/>
              <a:t>AI </a:t>
            </a:r>
            <a:r>
              <a:rPr lang="hu-HU" sz="2400" dirty="0" err="1"/>
              <a:t>as</a:t>
            </a:r>
            <a:r>
              <a:rPr lang="hu-HU" sz="2400" dirty="0"/>
              <a:t> </a:t>
            </a:r>
            <a:r>
              <a:rPr lang="hu-HU" sz="2400" dirty="0" err="1"/>
              <a:t>Optimisation</a:t>
            </a:r>
            <a:r>
              <a:rPr lang="hu-HU" sz="2400" dirty="0"/>
              <a:t> (</a:t>
            </a:r>
            <a:r>
              <a:rPr lang="hu-HU" sz="2400" i="1" dirty="0"/>
              <a:t>Gulyás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 dirty="0" err="1"/>
              <a:t>ChatGPT</a:t>
            </a:r>
            <a:r>
              <a:rPr lang="hu-HU" sz="2400" dirty="0"/>
              <a:t> &amp; </a:t>
            </a:r>
            <a:r>
              <a:rPr lang="hu-HU" sz="2400" dirty="0" err="1"/>
              <a:t>Ethics</a:t>
            </a:r>
            <a:r>
              <a:rPr lang="hu-HU" sz="2400" dirty="0"/>
              <a:t> (</a:t>
            </a:r>
            <a:r>
              <a:rPr lang="hu-HU" sz="2400" i="1" dirty="0"/>
              <a:t>Nagy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 dirty="0" err="1"/>
              <a:t>Supervised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/>
              <a:t> (</a:t>
            </a:r>
            <a:r>
              <a:rPr lang="hu-HU" sz="2400" i="1"/>
              <a:t>Botzheim</a:t>
            </a:r>
            <a:r>
              <a:rPr lang="hu-HU" sz="240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/>
              <a:t>Unsupervised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(</a:t>
            </a:r>
            <a:r>
              <a:rPr lang="hu-HU" sz="2400" i="1" dirty="0"/>
              <a:t>Botzheim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 dirty="0" err="1"/>
              <a:t>Reinforcement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(</a:t>
            </a:r>
            <a:r>
              <a:rPr lang="hu-HU" sz="2400" i="1" dirty="0"/>
              <a:t>Nagy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400" dirty="0" err="1"/>
              <a:t>Evolutionary</a:t>
            </a:r>
            <a:r>
              <a:rPr lang="hu-HU" sz="2400" dirty="0"/>
              <a:t> </a:t>
            </a:r>
            <a:r>
              <a:rPr lang="hu-HU" sz="2400" dirty="0" err="1"/>
              <a:t>Algorithms</a:t>
            </a:r>
            <a:r>
              <a:rPr lang="hu-HU" sz="2400" dirty="0"/>
              <a:t> (</a:t>
            </a:r>
            <a:r>
              <a:rPr lang="hu-HU" sz="2400" i="1" dirty="0"/>
              <a:t>Botzheim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hu-HU" sz="2400" dirty="0"/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03BDFDE7-1BDA-8FF2-113C-E44C68FBE7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hu-HU" sz="2400" dirty="0" err="1"/>
              <a:t>Bioinspired</a:t>
            </a:r>
            <a:r>
              <a:rPr lang="hu-HU" sz="2400" dirty="0"/>
              <a:t> </a:t>
            </a:r>
            <a:r>
              <a:rPr lang="hu-HU" sz="2400" dirty="0" err="1"/>
              <a:t>Collective</a:t>
            </a:r>
            <a:r>
              <a:rPr lang="hu-HU" sz="2400" dirty="0"/>
              <a:t> </a:t>
            </a:r>
            <a:r>
              <a:rPr lang="hu-HU" sz="2400" dirty="0" err="1"/>
              <a:t>Algorithms</a:t>
            </a:r>
            <a:r>
              <a:rPr lang="hu-HU" sz="2400" dirty="0"/>
              <a:t> (</a:t>
            </a:r>
            <a:r>
              <a:rPr lang="hu-HU" sz="2400" i="1" dirty="0"/>
              <a:t>Gulyás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hu-HU" sz="2400" dirty="0" err="1"/>
              <a:t>Swarm</a:t>
            </a:r>
            <a:r>
              <a:rPr lang="hu-HU" sz="2400" dirty="0"/>
              <a:t> </a:t>
            </a:r>
            <a:r>
              <a:rPr lang="hu-HU" sz="2400" dirty="0" err="1"/>
              <a:t>Intelligence</a:t>
            </a:r>
            <a:r>
              <a:rPr lang="hu-HU" sz="2400" dirty="0"/>
              <a:t> (</a:t>
            </a:r>
            <a:r>
              <a:rPr lang="hu-HU" sz="2400" i="1" dirty="0"/>
              <a:t>Botzheim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hu-HU" sz="2400" dirty="0" err="1"/>
              <a:t>Neural</a:t>
            </a:r>
            <a:r>
              <a:rPr lang="hu-HU" sz="2400" dirty="0"/>
              <a:t> </a:t>
            </a:r>
            <a:r>
              <a:rPr lang="hu-HU" sz="2400" dirty="0" err="1"/>
              <a:t>Networks</a:t>
            </a:r>
            <a:r>
              <a:rPr lang="hu-HU" sz="2400" dirty="0"/>
              <a:t> (</a:t>
            </a:r>
            <a:r>
              <a:rPr lang="hu-HU" sz="2400" i="1" dirty="0"/>
              <a:t>Botzheim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hu-HU" sz="2400" dirty="0" err="1"/>
              <a:t>Ethorobotics</a:t>
            </a:r>
            <a:r>
              <a:rPr lang="hu-HU" sz="2400" dirty="0"/>
              <a:t> (</a:t>
            </a:r>
            <a:r>
              <a:rPr lang="hu-HU" sz="2400" i="1" dirty="0"/>
              <a:t>Nagy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hu-HU" sz="2400" dirty="0"/>
              <a:t>Multi-</a:t>
            </a:r>
            <a:r>
              <a:rPr lang="hu-HU" sz="2400" dirty="0" err="1"/>
              <a:t>Agent</a:t>
            </a:r>
            <a:r>
              <a:rPr lang="hu-HU" sz="2400" dirty="0"/>
              <a:t> </a:t>
            </a:r>
            <a:r>
              <a:rPr lang="hu-HU" sz="2400" dirty="0" err="1"/>
              <a:t>Simulations</a:t>
            </a:r>
            <a:r>
              <a:rPr lang="hu-HU" sz="2400" dirty="0"/>
              <a:t> &amp; </a:t>
            </a:r>
            <a:r>
              <a:rPr lang="hu-HU" sz="2400" dirty="0" err="1"/>
              <a:t>Learning</a:t>
            </a:r>
            <a:r>
              <a:rPr lang="hu-HU" sz="2400" dirty="0"/>
              <a:t> (</a:t>
            </a:r>
            <a:r>
              <a:rPr lang="hu-HU" sz="2400" i="1" dirty="0"/>
              <a:t>Gulyás</a:t>
            </a:r>
            <a:r>
              <a:rPr lang="hu-HU" sz="2400" dirty="0"/>
              <a:t>)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hu-HU" sz="2400" dirty="0" err="1"/>
              <a:t>Applications</a:t>
            </a:r>
            <a:r>
              <a:rPr lang="hu-HU" sz="2400" dirty="0"/>
              <a:t> (</a:t>
            </a:r>
            <a:r>
              <a:rPr lang="hu-HU" sz="2400" i="1" dirty="0"/>
              <a:t>Nagy</a:t>
            </a:r>
            <a:r>
              <a:rPr lang="hu-HU" sz="2400" dirty="0"/>
              <a:t>)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8548F85-F18E-82A4-2DF5-EEFB75F5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5907B-E221-4561-A0BB-A379B780DFC3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08CE3E-4E16-1244-AE01-B435F568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763219B-542D-DE0A-AB77-43A99B04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935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3B6FC-0FE6-2801-4B77-150DD5C7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001838"/>
            <a:ext cx="8601854" cy="1879046"/>
          </a:xfrm>
        </p:spPr>
        <p:txBody>
          <a:bodyPr>
            <a:noAutofit/>
          </a:bodyPr>
          <a:lstStyle/>
          <a:p>
            <a:r>
              <a:rPr lang="hu-HU" sz="4800" dirty="0" err="1"/>
              <a:t>Brief</a:t>
            </a:r>
            <a:r>
              <a:rPr lang="hu-HU" sz="4800" dirty="0"/>
              <a:t> </a:t>
            </a:r>
            <a:r>
              <a:rPr lang="hu-HU" sz="4800" dirty="0" err="1"/>
              <a:t>History</a:t>
            </a:r>
            <a:r>
              <a:rPr lang="hu-HU" sz="4800" dirty="0"/>
              <a:t> of AI</a:t>
            </a:r>
            <a:endParaRPr lang="en-US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8A13AB7-7AF7-2107-67AA-13542F06C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803364"/>
          </a:xfrm>
        </p:spPr>
        <p:txBody>
          <a:bodyPr>
            <a:normAutofit fontScale="62500" lnSpcReduction="20000"/>
          </a:bodyPr>
          <a:lstStyle/>
          <a:p>
            <a:r>
              <a:rPr lang="hu-HU" sz="2900" b="1" dirty="0" err="1"/>
              <a:t>Introduction</a:t>
            </a:r>
            <a:r>
              <a:rPr lang="hu-HU" sz="2900" b="1" dirty="0"/>
              <a:t> </a:t>
            </a:r>
            <a:r>
              <a:rPr lang="hu-HU" sz="2900" b="1" dirty="0" err="1"/>
              <a:t>to</a:t>
            </a:r>
            <a:r>
              <a:rPr lang="hu-HU" sz="2900" b="1" dirty="0"/>
              <a:t> </a:t>
            </a:r>
            <a:r>
              <a:rPr lang="hu-HU" sz="2900" b="1" dirty="0" err="1"/>
              <a:t>Machine</a:t>
            </a:r>
            <a:r>
              <a:rPr lang="hu-HU" sz="2900" b="1" dirty="0"/>
              <a:t> </a:t>
            </a:r>
            <a:r>
              <a:rPr lang="hu-HU" sz="2900" b="1" dirty="0" err="1"/>
              <a:t>Learning</a:t>
            </a:r>
            <a:br>
              <a:rPr lang="hu-HU" dirty="0"/>
            </a:br>
            <a:r>
              <a:rPr lang="hu-HU" dirty="0"/>
              <a:t>Computer Science </a:t>
            </a:r>
            <a:r>
              <a:rPr lang="hu-HU" dirty="0" err="1"/>
              <a:t>BSc</a:t>
            </a:r>
            <a:r>
              <a:rPr lang="hu-HU" dirty="0"/>
              <a:t> </a:t>
            </a:r>
            <a:r>
              <a:rPr lang="hu-HU" dirty="0" err="1"/>
              <a:t>Course</a:t>
            </a:r>
            <a:r>
              <a:rPr lang="hu-HU" dirty="0"/>
              <a:t>, ELTE </a:t>
            </a:r>
            <a:r>
              <a:rPr lang="hu-HU" dirty="0" err="1"/>
              <a:t>Faculty</a:t>
            </a:r>
            <a:r>
              <a:rPr lang="hu-HU" dirty="0"/>
              <a:t> of </a:t>
            </a:r>
            <a:r>
              <a:rPr lang="hu-HU" dirty="0" err="1"/>
              <a:t>Informatics</a:t>
            </a:r>
            <a:endParaRPr lang="hu-HU" dirty="0"/>
          </a:p>
          <a:p>
            <a:endParaRPr lang="hu-HU" dirty="0"/>
          </a:p>
          <a:p>
            <a:r>
              <a:rPr lang="hu-HU" sz="3300" dirty="0"/>
              <a:t>László Gulyás</a:t>
            </a:r>
            <a:endParaRPr lang="hu-HU" dirty="0"/>
          </a:p>
          <a:p>
            <a:r>
              <a:rPr lang="hu-HU" dirty="0" err="1"/>
              <a:t>Associate</a:t>
            </a:r>
            <a:r>
              <a:rPr lang="hu-HU" dirty="0"/>
              <a:t> Professor</a:t>
            </a:r>
            <a:br>
              <a:rPr lang="hu-HU" dirty="0"/>
            </a:br>
            <a:r>
              <a:rPr lang="hu-HU" dirty="0" err="1"/>
              <a:t>Department</a:t>
            </a:r>
            <a:r>
              <a:rPr lang="hu-HU" dirty="0"/>
              <a:t> of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br>
              <a:rPr lang="hu-HU" dirty="0"/>
            </a:br>
            <a:r>
              <a:rPr lang="hu-HU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lgulyas@inf.elte.hu</a:t>
            </a:r>
            <a:endParaRPr lang="hu-HU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9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9">
            <a:extLst>
              <a:ext uri="{FF2B5EF4-FFF2-40B4-BE49-F238E27FC236}">
                <a16:creationId xmlns:a16="http://schemas.microsoft.com/office/drawing/2014/main" id="{CA042D5F-191C-20AD-1C08-3929C384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hu-HU" dirty="0"/>
          </a:p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>
                <a:sym typeface="Wingdings" panose="05000000000000000000" pitchFamily="2" charset="2"/>
              </a:rPr>
              <a:t>originates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Artificial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Intelligence</a:t>
            </a:r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 err="1">
                <a:sym typeface="Wingdings" panose="05000000000000000000" pitchFamily="2" charset="2"/>
              </a:rPr>
              <a:t>But</a:t>
            </a:r>
            <a:r>
              <a:rPr lang="hu-HU" dirty="0">
                <a:sym typeface="Wingdings" panose="05000000000000000000" pitchFamily="2" charset="2"/>
              </a:rPr>
              <a:t> AI has </a:t>
            </a:r>
            <a:r>
              <a:rPr lang="hu-HU" dirty="0" err="1">
                <a:sym typeface="Wingdings" panose="05000000000000000000" pitchFamily="2" charset="2"/>
              </a:rPr>
              <a:t>many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other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tools</a:t>
            </a:r>
            <a:r>
              <a:rPr lang="hu-HU" dirty="0">
                <a:sym typeface="Wingdings" panose="05000000000000000000" pitchFamily="2" charset="2"/>
              </a:rPr>
              <a:t> and </a:t>
            </a:r>
            <a:r>
              <a:rPr lang="hu-HU" dirty="0" err="1">
                <a:sym typeface="Wingdings" panose="05000000000000000000" pitchFamily="2" charset="2"/>
              </a:rPr>
              <a:t>methods</a:t>
            </a:r>
            <a:endParaRPr lang="hu-HU" dirty="0">
              <a:sym typeface="Wingdings" panose="05000000000000000000" pitchFamily="2" charset="2"/>
            </a:endParaRP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Current</a:t>
            </a:r>
            <a:r>
              <a:rPr lang="hu-HU" dirty="0">
                <a:sym typeface="Wingdings" panose="05000000000000000000" pitchFamily="2" charset="2"/>
              </a:rPr>
              <a:t> AI is </a:t>
            </a:r>
            <a:r>
              <a:rPr lang="hu-HU" dirty="0" err="1">
                <a:sym typeface="Wingdings" panose="05000000000000000000" pitchFamily="2" charset="2"/>
              </a:rPr>
              <a:t>dominated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by</a:t>
            </a:r>
            <a:r>
              <a:rPr lang="hu-HU" dirty="0">
                <a:sym typeface="Wingdings" panose="05000000000000000000" pitchFamily="2" charset="2"/>
              </a:rPr>
              <a:t> (</a:t>
            </a:r>
            <a:r>
              <a:rPr lang="hu-HU" dirty="0" err="1">
                <a:sym typeface="Wingdings" panose="05000000000000000000" pitchFamily="2" charset="2"/>
              </a:rPr>
              <a:t>deep</a:t>
            </a:r>
            <a:r>
              <a:rPr lang="hu-HU" dirty="0">
                <a:sym typeface="Wingdings" panose="05000000000000000000" pitchFamily="2" charset="2"/>
              </a:rPr>
              <a:t>) </a:t>
            </a:r>
            <a:r>
              <a:rPr lang="hu-HU" dirty="0" err="1">
                <a:sym typeface="Wingdings" panose="05000000000000000000" pitchFamily="2" charset="2"/>
              </a:rPr>
              <a:t>machine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learning</a:t>
            </a:r>
            <a:endParaRPr lang="hu-HU" dirty="0">
              <a:sym typeface="Wingdings" panose="05000000000000000000" pitchFamily="2" charset="2"/>
            </a:endParaRP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 err="1">
                <a:sym typeface="Wingdings" panose="05000000000000000000" pitchFamily="2" charset="2"/>
              </a:rPr>
              <a:t>Machine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Learning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used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outside</a:t>
            </a:r>
            <a:r>
              <a:rPr lang="hu-HU" dirty="0">
                <a:sym typeface="Wingdings" panose="05000000000000000000" pitchFamily="2" charset="2"/>
              </a:rPr>
              <a:t> of AI </a:t>
            </a:r>
            <a:r>
              <a:rPr lang="hu-HU" dirty="0" err="1">
                <a:sym typeface="Wingdings" panose="05000000000000000000" pitchFamily="2" charset="2"/>
              </a:rPr>
              <a:t>proper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as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well</a:t>
            </a:r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Data Science</a:t>
            </a:r>
          </a:p>
          <a:p>
            <a:pPr lvl="1"/>
            <a:r>
              <a:rPr lang="hu-HU" dirty="0" err="1">
                <a:sym typeface="Wingdings" panose="05000000000000000000" pitchFamily="2" charset="2"/>
              </a:rPr>
              <a:t>Autonomous</a:t>
            </a:r>
            <a:r>
              <a:rPr lang="hu-HU" dirty="0">
                <a:sym typeface="Wingdings" panose="05000000000000000000" pitchFamily="2" charset="2"/>
              </a:rPr>
              <a:t> Systems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Etc.</a:t>
            </a:r>
            <a:endParaRPr lang="hu-HU" dirty="0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73E2AA7-1565-36C0-5BD4-7C011CBC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4BB0-B30B-47EA-8EF8-4A5AA8944D4F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87CF0E-F509-D01A-FCFA-6791F220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C916DA0-F0C8-F392-1593-3C8A25FD7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8" name="Cím 7">
            <a:extLst>
              <a:ext uri="{FF2B5EF4-FFF2-40B4-BE49-F238E27FC236}">
                <a16:creationId xmlns:a16="http://schemas.microsoft.com/office/drawing/2014/main" id="{57902F9F-A15B-63FF-0924-7B47EFF2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AI =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8869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E3BB695B-7A67-8A5D-2FE9-D4B7A0B6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5D29-5740-4082-8182-78A530BB9770}" type="datetime1">
              <a:rPr lang="hu-HU" smtClean="0"/>
              <a:t>2023. 09. 13.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C015C78-A376-B507-DCB8-837A35A5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Machine Learning #1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6053606-4E5E-D871-CA5F-1881F172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BEACF2F7-FA78-EBF5-3F87-562B52FA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is AI?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EBD44D42-9082-F119-DBFD-7FCB79C32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38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5787D7238682D245B9F49EE62656B56C" ma:contentTypeVersion="13" ma:contentTypeDescription="Új dokumentum létrehozása." ma:contentTypeScope="" ma:versionID="6289ac499c241e21e584f9af61e493e6">
  <xsd:schema xmlns:xsd="http://www.w3.org/2001/XMLSchema" xmlns:xs="http://www.w3.org/2001/XMLSchema" xmlns:p="http://schemas.microsoft.com/office/2006/metadata/properties" xmlns:ns2="e6d11555-e15c-4c54-b2e5-a42792137e4e" xmlns:ns3="28cec39b-6f32-4a9d-8f83-83627a5d599a" targetNamespace="http://schemas.microsoft.com/office/2006/metadata/properties" ma:root="true" ma:fieldsID="04165be90303603b2f04054d9d97d97b" ns2:_="" ns3:_="">
    <xsd:import namespace="e6d11555-e15c-4c54-b2e5-a42792137e4e"/>
    <xsd:import namespace="28cec39b-6f32-4a9d-8f83-83627a5d5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11555-e15c-4c54-b2e5-a42792137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ec39b-6f32-4a9d-8f83-83627a5d59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d2729bd-3d12-4954-adea-7826d61ca524}" ma:internalName="TaxCatchAll" ma:showField="CatchAllData" ma:web="28cec39b-6f32-4a9d-8f83-83627a5d59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B4F28F-817B-4AD3-9B7B-E602B937CA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9792D-E32E-45AE-9AC2-85C97A7BF7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d11555-e15c-4c54-b2e5-a42792137e4e"/>
    <ds:schemaRef ds:uri="28cec39b-6f32-4a9d-8f83-83627a5d5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1907</Words>
  <Application>Microsoft Office PowerPoint</Application>
  <PresentationFormat>Szélesvásznú</PresentationFormat>
  <Paragraphs>437</Paragraphs>
  <Slides>48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3" baseType="lpstr">
      <vt:lpstr>Arial</vt:lpstr>
      <vt:lpstr>Calibri</vt:lpstr>
      <vt:lpstr>Open Sans</vt:lpstr>
      <vt:lpstr>Titillium</vt:lpstr>
      <vt:lpstr>Office-téma</vt:lpstr>
      <vt:lpstr>Introduction to  Machine Learning</vt:lpstr>
      <vt:lpstr>Logistics</vt:lpstr>
      <vt:lpstr>Classes</vt:lpstr>
      <vt:lpstr>Lecturers</vt:lpstr>
      <vt:lpstr>Requirements</vt:lpstr>
      <vt:lpstr>Course Plan</vt:lpstr>
      <vt:lpstr>Brief History of AI</vt:lpstr>
      <vt:lpstr>AI = Machine Learning?</vt:lpstr>
      <vt:lpstr>What is AI?</vt:lpstr>
      <vt:lpstr>Since when?</vt:lpstr>
      <vt:lpstr>The Founding Fathers</vt:lpstr>
      <vt:lpstr>Old Research Programme Any Success before 2000?</vt:lpstr>
      <vt:lpstr>‚Old’ Results of AI</vt:lpstr>
      <vt:lpstr>So, what is AI after all?</vt:lpstr>
      <vt:lpstr>A Moving Target</vt:lpstr>
      <vt:lpstr>What is Intelligence, BTW?</vt:lpstr>
      <vt:lpstr>What is the goal of AI?</vt:lpstr>
      <vt:lpstr>Digitalisation ~ Mechanisation (21th Century) </vt:lpstr>
      <vt:lpstr>AI is not a miracle</vt:lpstr>
      <vt:lpstr>Digitalisation ~ Mechanisation (21th Century) </vt:lpstr>
      <vt:lpstr>Digitalisation ~ Mechanisation (21th Century) </vt:lpstr>
      <vt:lpstr>What is AI? – A Kind of Conclusion</vt:lpstr>
      <vt:lpstr>Important Distinctions</vt:lpstr>
      <vt:lpstr>Important Distinctions</vt:lpstr>
      <vt:lpstr>Tests for AGI, Pt 1 https://en.wikipedia.org/wiki/Artificial_general_intelligence</vt:lpstr>
      <vt:lpstr>Tests for AGI, Pt 2 https://en.wikipedia.org/wiki/Artificial_general_intelligence</vt:lpstr>
      <vt:lpstr>Brief History of AI</vt:lpstr>
      <vt:lpstr>Waves of AI</vt:lpstr>
      <vt:lpstr>First Wave</vt:lpstr>
      <vt:lpstr>General Problem Solving</vt:lpstr>
      <vt:lpstr>General Problem Solving -- Games</vt:lpstr>
      <vt:lpstr>The Problem of Chess</vt:lpstr>
      <vt:lpstr>The Problem of Chess</vt:lpstr>
      <vt:lpstr>One Size Does NOT Fit All (Brute force is not enough)</vt:lpstr>
      <vt:lpstr>Other Problems</vt:lpstr>
      <vt:lpstr>Yet, some results are still widely used today</vt:lpstr>
      <vt:lpstr>Second Wave</vt:lpstr>
      <vt:lpstr>Mini-Wave of 1990s –  Autonomous, Situated Intelligence</vt:lpstr>
      <vt:lpstr>State of the Art at The Turn of Millenia</vt:lpstr>
      <vt:lpstr>A Project by Minsky at MIT (cf. Founding Fathers)</vt:lpstr>
      <vt:lpstr>It is 20+ years old now…</vt:lpstr>
      <vt:lpstr>It is 20+ years old now…</vt:lpstr>
      <vt:lpstr>Internet (and smart phones)</vt:lpstr>
      <vt:lpstr>The origin of Google’s name</vt:lpstr>
      <vt:lpstr>The Era of Data Economy (Big Data) Google (Apple, Facebook, Amazon, …)</vt:lpstr>
      <vt:lpstr>Additional Facilitators of the new AI wave</vt:lpstr>
      <vt:lpstr>Fate of the Current Wave?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Gulyás László</cp:lastModifiedBy>
  <cp:revision>34</cp:revision>
  <dcterms:created xsi:type="dcterms:W3CDTF">2022-01-03T10:33:56Z</dcterms:created>
  <dcterms:modified xsi:type="dcterms:W3CDTF">2023-09-13T12:31:22Z</dcterms:modified>
</cp:coreProperties>
</file>